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6" r:id="rId2"/>
    <p:sldId id="258" r:id="rId3"/>
    <p:sldId id="280" r:id="rId4"/>
    <p:sldId id="261" r:id="rId5"/>
    <p:sldId id="283" r:id="rId6"/>
    <p:sldId id="263" r:id="rId7"/>
    <p:sldId id="264" r:id="rId8"/>
    <p:sldId id="266" r:id="rId9"/>
    <p:sldId id="267" r:id="rId10"/>
    <p:sldId id="284" r:id="rId11"/>
    <p:sldId id="268" r:id="rId12"/>
    <p:sldId id="285" r:id="rId13"/>
    <p:sldId id="286" r:id="rId14"/>
    <p:sldId id="308" r:id="rId15"/>
    <p:sldId id="327" r:id="rId16"/>
    <p:sldId id="328" r:id="rId17"/>
    <p:sldId id="288" r:id="rId18"/>
    <p:sldId id="289" r:id="rId19"/>
    <p:sldId id="290" r:id="rId20"/>
    <p:sldId id="291" r:id="rId21"/>
    <p:sldId id="299" r:id="rId22"/>
    <p:sldId id="318" r:id="rId23"/>
    <p:sldId id="292" r:id="rId24"/>
    <p:sldId id="319" r:id="rId25"/>
    <p:sldId id="293" r:id="rId26"/>
    <p:sldId id="294" r:id="rId27"/>
    <p:sldId id="295" r:id="rId28"/>
    <p:sldId id="296" r:id="rId29"/>
    <p:sldId id="302" r:id="rId30"/>
    <p:sldId id="310" r:id="rId31"/>
    <p:sldId id="298" r:id="rId32"/>
    <p:sldId id="301" r:id="rId33"/>
    <p:sldId id="297" r:id="rId34"/>
    <p:sldId id="287" r:id="rId35"/>
    <p:sldId id="320" r:id="rId36"/>
    <p:sldId id="321" r:id="rId37"/>
    <p:sldId id="322" r:id="rId38"/>
    <p:sldId id="323" r:id="rId39"/>
    <p:sldId id="324" r:id="rId40"/>
    <p:sldId id="325" r:id="rId41"/>
    <p:sldId id="306" r:id="rId42"/>
    <p:sldId id="309" r:id="rId43"/>
    <p:sldId id="314" r:id="rId44"/>
    <p:sldId id="317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7E7"/>
          </a:solidFill>
        </a:fill>
      </a:tcStyle>
    </a:wholeTbl>
    <a:band1H>
      <a:tcStyle>
        <a:tcBdr/>
        <a:fill>
          <a:solidFill>
            <a:srgbClr val="CBCB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CB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0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  <a:tblStyle styleId="{00A15C55-8517-42AA-B614-E9B94910E393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4E7"/>
          </a:solidFill>
        </a:fill>
      </a:tcStyle>
    </a:wholeTbl>
    <a:band1H>
      <a:tcStyle>
        <a:tcBdr/>
        <a:fill>
          <a:solidFill>
            <a:srgbClr val="FFE8CB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E8CB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C000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C000"/>
          </a:solidFill>
        </a:fill>
      </a:tcStyle>
    </a:firstRow>
  </a:tblStyle>
  <a:tblStyle styleId="{D27102A9-8310-4765-A935-A1911B00CA5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FFC000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C0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85BE263C-DBD7-4A20-BB59-AAB30ACAA65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2A488322-F2BA-4B5B-9748-0D474271808F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5B9BD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5B9BD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5B9BD5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0E3FDE45-AF77-4B5C-9715-49D594BDF05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ED7D3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D7D31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  <a:tblStyle styleId="{74C1A8A3-306A-4EB7-A6B1-4F7E0EB9C5D6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5FD0F851-EC5A-4D38-B0AD-8093EC10F338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472C4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472C4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112" autoAdjust="0"/>
  </p:normalViewPr>
  <p:slideViewPr>
    <p:cSldViewPr snapToGrid="0">
      <p:cViewPr varScale="1">
        <p:scale>
          <a:sx n="62" d="100"/>
          <a:sy n="62" d="100"/>
        </p:scale>
        <p:origin x="760" y="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888F0-67E8-4ADB-8236-8D3F57F23FB4}" type="doc">
      <dgm:prSet loTypeId="urn:microsoft.com/office/officeart/2011/layout/HexagonRadial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99EF28-31A0-498A-B2BE-BC88A4E873B0}">
      <dgm:prSet phldrT="[Text]" custT="1"/>
      <dgm:spPr/>
      <dgm:t>
        <a:bodyPr/>
        <a:lstStyle/>
        <a:p>
          <a:r>
            <a:rPr lang="el-GR" sz="1400" b="1" dirty="0" smtClean="0">
              <a:solidFill>
                <a:schemeClr val="tx1"/>
              </a:solidFill>
            </a:rPr>
            <a:t>Διαλειτουργικότητα</a:t>
          </a:r>
          <a:endParaRPr lang="en-US" sz="1400" b="1" dirty="0">
            <a:solidFill>
              <a:schemeClr val="tx1"/>
            </a:solidFill>
          </a:endParaRPr>
        </a:p>
      </dgm:t>
    </dgm:pt>
    <dgm:pt modelId="{921C6666-4A5B-4BB6-B27A-261616C7A0B5}" type="parTrans" cxnId="{D85E3B6B-1FDE-441D-B969-B7A16D4C06D7}">
      <dgm:prSet/>
      <dgm:spPr/>
      <dgm:t>
        <a:bodyPr/>
        <a:lstStyle/>
        <a:p>
          <a:endParaRPr lang="en-US"/>
        </a:p>
      </dgm:t>
    </dgm:pt>
    <dgm:pt modelId="{B78319B9-EF8F-48D2-BDF8-C5C06019F6DF}" type="sibTrans" cxnId="{D85E3B6B-1FDE-441D-B969-B7A16D4C06D7}">
      <dgm:prSet/>
      <dgm:spPr/>
      <dgm:t>
        <a:bodyPr/>
        <a:lstStyle/>
        <a:p>
          <a:endParaRPr lang="en-US"/>
        </a:p>
      </dgm:t>
    </dgm:pt>
    <dgm:pt modelId="{695FF3D9-A4D0-431F-BAD5-DB50944A543A}">
      <dgm:prSet phldrT="[Text]" custT="1"/>
      <dgm:spPr/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Διαχείριση</a:t>
          </a:r>
          <a:endParaRPr lang="en-US" sz="1600" b="1" dirty="0">
            <a:solidFill>
              <a:schemeClr val="tx1"/>
            </a:solidFill>
          </a:endParaRPr>
        </a:p>
      </dgm:t>
    </dgm:pt>
    <dgm:pt modelId="{5B7ABDCF-9E6F-4550-9070-62FDCB82DE1B}" type="parTrans" cxnId="{73301D44-5BB3-42FE-AD25-152743B951CB}">
      <dgm:prSet/>
      <dgm:spPr/>
      <dgm:t>
        <a:bodyPr/>
        <a:lstStyle/>
        <a:p>
          <a:endParaRPr lang="en-US"/>
        </a:p>
      </dgm:t>
    </dgm:pt>
    <dgm:pt modelId="{40CE90AA-C2F7-4B92-9BFF-E9F15E6FB108}" type="sibTrans" cxnId="{73301D44-5BB3-42FE-AD25-152743B951CB}">
      <dgm:prSet/>
      <dgm:spPr/>
      <dgm:t>
        <a:bodyPr/>
        <a:lstStyle/>
        <a:p>
          <a:endParaRPr lang="en-US"/>
        </a:p>
      </dgm:t>
    </dgm:pt>
    <dgm:pt modelId="{85939204-78A5-4E5B-9C30-E915A0984BE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l-GR" sz="1600" b="1" dirty="0" smtClean="0">
              <a:solidFill>
                <a:schemeClr val="bg1"/>
              </a:solidFill>
            </a:rPr>
            <a:t>Ασφάλεια</a:t>
          </a:r>
          <a:endParaRPr lang="en-US" sz="1600" b="1" dirty="0">
            <a:solidFill>
              <a:schemeClr val="bg1"/>
            </a:solidFill>
          </a:endParaRPr>
        </a:p>
      </dgm:t>
    </dgm:pt>
    <dgm:pt modelId="{66A48496-45BE-48F1-819C-C1983532E553}" type="parTrans" cxnId="{5941B245-6A95-4256-BA41-9B1493783B8C}">
      <dgm:prSet/>
      <dgm:spPr/>
      <dgm:t>
        <a:bodyPr/>
        <a:lstStyle/>
        <a:p>
          <a:endParaRPr lang="en-US"/>
        </a:p>
      </dgm:t>
    </dgm:pt>
    <dgm:pt modelId="{3B359346-DDA8-4EE5-B395-03ED03049D46}" type="sibTrans" cxnId="{5941B245-6A95-4256-BA41-9B1493783B8C}">
      <dgm:prSet/>
      <dgm:spPr/>
      <dgm:t>
        <a:bodyPr/>
        <a:lstStyle/>
        <a:p>
          <a:endParaRPr lang="en-US"/>
        </a:p>
      </dgm:t>
    </dgm:pt>
    <dgm:pt modelId="{4509EC06-38CC-4A7D-86A4-B75D94232EAC}">
      <dgm:prSet phldrT="[Text]" custT="1"/>
      <dgm:spPr>
        <a:solidFill>
          <a:srgbClr val="7030A0"/>
        </a:solidFill>
      </dgm:spPr>
      <dgm:t>
        <a:bodyPr/>
        <a:lstStyle/>
        <a:p>
          <a:r>
            <a:rPr lang="el-GR" sz="1600" b="1" dirty="0" smtClean="0"/>
            <a:t>Αξιοπιστία</a:t>
          </a:r>
          <a:endParaRPr lang="en-US" sz="1600" b="1" dirty="0"/>
        </a:p>
      </dgm:t>
    </dgm:pt>
    <dgm:pt modelId="{76562C3F-53AA-4785-AE56-461CEB616C38}" type="parTrans" cxnId="{E0451528-6BAC-4034-9C0A-03BA297FE24E}">
      <dgm:prSet/>
      <dgm:spPr/>
      <dgm:t>
        <a:bodyPr/>
        <a:lstStyle/>
        <a:p>
          <a:endParaRPr lang="en-US"/>
        </a:p>
      </dgm:t>
    </dgm:pt>
    <dgm:pt modelId="{AF32DB45-3127-4811-AAA3-E46A6101D9DE}" type="sibTrans" cxnId="{E0451528-6BAC-4034-9C0A-03BA297FE24E}">
      <dgm:prSet/>
      <dgm:spPr/>
      <dgm:t>
        <a:bodyPr/>
        <a:lstStyle/>
        <a:p>
          <a:endParaRPr lang="en-US"/>
        </a:p>
      </dgm:t>
    </dgm:pt>
    <dgm:pt modelId="{E232512E-61A8-47C4-BC19-DEE4D6C355E3}">
      <dgm:prSet phldrT="[Text]" custT="1"/>
      <dgm:spPr/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Απόδοση</a:t>
          </a:r>
          <a:endParaRPr lang="en-US" sz="1600" b="1" dirty="0">
            <a:solidFill>
              <a:schemeClr val="tx1"/>
            </a:solidFill>
          </a:endParaRPr>
        </a:p>
      </dgm:t>
    </dgm:pt>
    <dgm:pt modelId="{54418DE7-A447-43BF-B30F-19A96BDE7BEE}" type="parTrans" cxnId="{46C91C42-E961-4EC3-ACCB-88BD1B73F19A}">
      <dgm:prSet/>
      <dgm:spPr/>
      <dgm:t>
        <a:bodyPr/>
        <a:lstStyle/>
        <a:p>
          <a:endParaRPr lang="en-US"/>
        </a:p>
      </dgm:t>
    </dgm:pt>
    <dgm:pt modelId="{9D7458F6-6D5C-4717-99A6-4E81FF1006EB}" type="sibTrans" cxnId="{46C91C42-E961-4EC3-ACCB-88BD1B73F19A}">
      <dgm:prSet/>
      <dgm:spPr/>
      <dgm:t>
        <a:bodyPr/>
        <a:lstStyle/>
        <a:p>
          <a:endParaRPr lang="en-US"/>
        </a:p>
      </dgm:t>
    </dgm:pt>
    <dgm:pt modelId="{6960ABF4-6372-4D13-AC28-9A7999890464}">
      <dgm:prSet phldrT="[Text]" custT="1"/>
      <dgm:spPr/>
      <dgm:t>
        <a:bodyPr/>
        <a:lstStyle/>
        <a:p>
          <a:r>
            <a:rPr lang="el-GR" sz="1400" b="1" dirty="0" smtClean="0">
              <a:solidFill>
                <a:schemeClr val="tx1"/>
              </a:solidFill>
            </a:rPr>
            <a:t>Διαθεσιμότητα</a:t>
          </a:r>
          <a:endParaRPr lang="en-US" sz="1400" b="1" dirty="0">
            <a:solidFill>
              <a:schemeClr val="tx1"/>
            </a:solidFill>
          </a:endParaRPr>
        </a:p>
      </dgm:t>
    </dgm:pt>
    <dgm:pt modelId="{78941A7A-AECF-466E-BF6F-F8B2B3F216BA}" type="parTrans" cxnId="{C00FC89E-96C2-4648-95BE-A93767C12B18}">
      <dgm:prSet/>
      <dgm:spPr/>
      <dgm:t>
        <a:bodyPr/>
        <a:lstStyle/>
        <a:p>
          <a:endParaRPr lang="en-US"/>
        </a:p>
      </dgm:t>
    </dgm:pt>
    <dgm:pt modelId="{8B976204-68BB-43A2-A439-F1E871DFD3B7}" type="sibTrans" cxnId="{C00FC89E-96C2-4648-95BE-A93767C12B18}">
      <dgm:prSet/>
      <dgm:spPr/>
      <dgm:t>
        <a:bodyPr/>
        <a:lstStyle/>
        <a:p>
          <a:endParaRPr lang="en-US"/>
        </a:p>
      </dgm:t>
    </dgm:pt>
    <dgm:pt modelId="{0C0CDE46-FCB0-44E4-A682-1F522F795465}">
      <dgm:prSet phldrT="[Text]" custT="1"/>
      <dgm:spPr/>
      <dgm:t>
        <a:bodyPr/>
        <a:lstStyle/>
        <a:p>
          <a:r>
            <a:rPr lang="el-GR" sz="1600" b="1" dirty="0" smtClean="0">
              <a:solidFill>
                <a:schemeClr val="bg1"/>
              </a:solidFill>
            </a:rPr>
            <a:t>Επεκτασιμότητα</a:t>
          </a:r>
          <a:endParaRPr lang="en-US" sz="1600" b="1" dirty="0">
            <a:solidFill>
              <a:schemeClr val="bg1"/>
            </a:solidFill>
          </a:endParaRPr>
        </a:p>
      </dgm:t>
    </dgm:pt>
    <dgm:pt modelId="{32497F39-F57E-4D10-BBD6-D00C2013EEE3}" type="parTrans" cxnId="{619D4F6E-7587-45E9-A250-C510A6F1FAE4}">
      <dgm:prSet/>
      <dgm:spPr/>
      <dgm:t>
        <a:bodyPr/>
        <a:lstStyle/>
        <a:p>
          <a:endParaRPr lang="en-US"/>
        </a:p>
      </dgm:t>
    </dgm:pt>
    <dgm:pt modelId="{F71BE94F-1CDE-43D4-B49F-A091400AF5E6}" type="sibTrans" cxnId="{619D4F6E-7587-45E9-A250-C510A6F1FAE4}">
      <dgm:prSet/>
      <dgm:spPr/>
      <dgm:t>
        <a:bodyPr/>
        <a:lstStyle/>
        <a:p>
          <a:endParaRPr lang="en-US"/>
        </a:p>
      </dgm:t>
    </dgm:pt>
    <dgm:pt modelId="{E8927DD0-5B91-46AA-8F3A-005D7B378DB5}" type="pres">
      <dgm:prSet presAssocID="{769888F0-67E8-4ADB-8236-8D3F57F23F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74E76F-86E9-4387-868A-F03E3867181A}" type="pres">
      <dgm:prSet presAssocID="{8899EF28-31A0-498A-B2BE-BC88A4E873B0}" presName="Parent" presStyleLbl="node0" presStyleIdx="0" presStyleCnt="1" custScaleX="112303" custLinFactNeighborX="5323" custLinFactNeighborY="167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5CADE94-CAC3-4464-8081-4D4FF83500A1}" type="pres">
      <dgm:prSet presAssocID="{695FF3D9-A4D0-431F-BAD5-DB50944A543A}" presName="Accent1" presStyleCnt="0"/>
      <dgm:spPr/>
    </dgm:pt>
    <dgm:pt modelId="{AD5831A4-38B0-4A9A-A9CC-5D328F89BB70}" type="pres">
      <dgm:prSet presAssocID="{695FF3D9-A4D0-431F-BAD5-DB50944A543A}" presName="Accent" presStyleLbl="bgShp" presStyleIdx="0" presStyleCnt="6"/>
      <dgm:spPr/>
    </dgm:pt>
    <dgm:pt modelId="{901E8DCD-EE1F-480A-BAC9-BCFF791BC0C9}" type="pres">
      <dgm:prSet presAssocID="{695FF3D9-A4D0-431F-BAD5-DB50944A543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ED2CA-1253-42BD-9243-77DD66B4E94A}" type="pres">
      <dgm:prSet presAssocID="{85939204-78A5-4E5B-9C30-E915A0984BEE}" presName="Accent2" presStyleCnt="0"/>
      <dgm:spPr/>
    </dgm:pt>
    <dgm:pt modelId="{F46A107E-08CE-40AE-B250-267B880084C5}" type="pres">
      <dgm:prSet presAssocID="{85939204-78A5-4E5B-9C30-E915A0984BEE}" presName="Accent" presStyleLbl="bgShp" presStyleIdx="1" presStyleCnt="6"/>
      <dgm:spPr/>
    </dgm:pt>
    <dgm:pt modelId="{476291B2-C867-4971-9A21-4E104861835A}" type="pres">
      <dgm:prSet presAssocID="{85939204-78A5-4E5B-9C30-E915A0984BEE}" presName="Child2" presStyleLbl="node1" presStyleIdx="1" presStyleCnt="6" custLinFactNeighborX="4133" custLinFactNeighborY="-2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A13CC-DECE-4A73-91F0-76AEE963AF2F}" type="pres">
      <dgm:prSet presAssocID="{4509EC06-38CC-4A7D-86A4-B75D94232EAC}" presName="Accent3" presStyleCnt="0"/>
      <dgm:spPr/>
    </dgm:pt>
    <dgm:pt modelId="{17A11ED7-F82E-4651-B590-FF1552D6B37B}" type="pres">
      <dgm:prSet presAssocID="{4509EC06-38CC-4A7D-86A4-B75D94232EAC}" presName="Accent" presStyleLbl="bgShp" presStyleIdx="2" presStyleCnt="6" custLinFactNeighborX="10260"/>
      <dgm:spPr/>
    </dgm:pt>
    <dgm:pt modelId="{0A3C4537-EEE2-4A53-8B06-E09937C65A60}" type="pres">
      <dgm:prSet presAssocID="{4509EC06-38CC-4A7D-86A4-B75D94232EAC}" presName="Child3" presStyleLbl="node1" presStyleIdx="2" presStyleCnt="6" custLinFactNeighborX="106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DFA74-68F5-4051-AFA8-9A21A63FB785}" type="pres">
      <dgm:prSet presAssocID="{E232512E-61A8-47C4-BC19-DEE4D6C355E3}" presName="Accent4" presStyleCnt="0"/>
      <dgm:spPr/>
    </dgm:pt>
    <dgm:pt modelId="{04E81634-DA2A-49B8-B9C2-4878A984950D}" type="pres">
      <dgm:prSet presAssocID="{E232512E-61A8-47C4-BC19-DEE4D6C355E3}" presName="Accent" presStyleLbl="bgShp" presStyleIdx="3" presStyleCnt="6" custLinFactNeighborX="3848" custLinFactNeighborY="1488"/>
      <dgm:spPr/>
    </dgm:pt>
    <dgm:pt modelId="{3A4DF449-890E-420D-B82C-818EFEF55226}" type="pres">
      <dgm:prSet presAssocID="{E232512E-61A8-47C4-BC19-DEE4D6C355E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39182-2467-4E5B-B397-7C1240A6E78A}" type="pres">
      <dgm:prSet presAssocID="{6960ABF4-6372-4D13-AC28-9A7999890464}" presName="Accent5" presStyleCnt="0"/>
      <dgm:spPr/>
    </dgm:pt>
    <dgm:pt modelId="{BEF22514-E300-4EFD-A903-1ABBF26CC28B}" type="pres">
      <dgm:prSet presAssocID="{6960ABF4-6372-4D13-AC28-9A7999890464}" presName="Accent" presStyleLbl="bgShp" presStyleIdx="4" presStyleCnt="6"/>
      <dgm:spPr/>
    </dgm:pt>
    <dgm:pt modelId="{3FD66CFF-66A0-465F-83F0-04BBCA187674}" type="pres">
      <dgm:prSet presAssocID="{6960ABF4-6372-4D13-AC28-9A7999890464}" presName="Child5" presStyleLbl="node1" presStyleIdx="4" presStyleCnt="6" custScaleX="109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DCC71-FAA0-4497-BD36-95F10E8DD9E2}" type="pres">
      <dgm:prSet presAssocID="{0C0CDE46-FCB0-44E4-A682-1F522F795465}" presName="Accent6" presStyleCnt="0"/>
      <dgm:spPr/>
    </dgm:pt>
    <dgm:pt modelId="{93434040-64A9-4045-A3C2-6372B45742AE}" type="pres">
      <dgm:prSet presAssocID="{0C0CDE46-FCB0-44E4-A682-1F522F795465}" presName="Accent" presStyleLbl="bgShp" presStyleIdx="5" presStyleCnt="6"/>
      <dgm:spPr/>
    </dgm:pt>
    <dgm:pt modelId="{FB17085D-5398-43E0-8033-A8F21B01426B}" type="pres">
      <dgm:prSet presAssocID="{0C0CDE46-FCB0-44E4-A682-1F522F795465}" presName="Child6" presStyleLbl="node1" presStyleIdx="5" presStyleCnt="6" custScaleX="128300" custLinFactNeighborX="-5905" custLinFactNeighborY="-2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0FC89E-96C2-4648-95BE-A93767C12B18}" srcId="{8899EF28-31A0-498A-B2BE-BC88A4E873B0}" destId="{6960ABF4-6372-4D13-AC28-9A7999890464}" srcOrd="4" destOrd="0" parTransId="{78941A7A-AECF-466E-BF6F-F8B2B3F216BA}" sibTransId="{8B976204-68BB-43A2-A439-F1E871DFD3B7}"/>
    <dgm:cxn modelId="{EA475AB6-86C7-4B41-A4DE-8B212B6A131B}" type="presOf" srcId="{6960ABF4-6372-4D13-AC28-9A7999890464}" destId="{3FD66CFF-66A0-465F-83F0-04BBCA187674}" srcOrd="0" destOrd="0" presId="urn:microsoft.com/office/officeart/2011/layout/HexagonRadial"/>
    <dgm:cxn modelId="{30F9B2DF-717E-4E53-B733-18F05413FCBE}" type="presOf" srcId="{4509EC06-38CC-4A7D-86A4-B75D94232EAC}" destId="{0A3C4537-EEE2-4A53-8B06-E09937C65A60}" srcOrd="0" destOrd="0" presId="urn:microsoft.com/office/officeart/2011/layout/HexagonRadial"/>
    <dgm:cxn modelId="{73301D44-5BB3-42FE-AD25-152743B951CB}" srcId="{8899EF28-31A0-498A-B2BE-BC88A4E873B0}" destId="{695FF3D9-A4D0-431F-BAD5-DB50944A543A}" srcOrd="0" destOrd="0" parTransId="{5B7ABDCF-9E6F-4550-9070-62FDCB82DE1B}" sibTransId="{40CE90AA-C2F7-4B92-9BFF-E9F15E6FB108}"/>
    <dgm:cxn modelId="{D85E3B6B-1FDE-441D-B969-B7A16D4C06D7}" srcId="{769888F0-67E8-4ADB-8236-8D3F57F23FB4}" destId="{8899EF28-31A0-498A-B2BE-BC88A4E873B0}" srcOrd="0" destOrd="0" parTransId="{921C6666-4A5B-4BB6-B27A-261616C7A0B5}" sibTransId="{B78319B9-EF8F-48D2-BDF8-C5C06019F6DF}"/>
    <dgm:cxn modelId="{629DBACA-BDA7-47C5-B195-DB73571719A6}" type="presOf" srcId="{85939204-78A5-4E5B-9C30-E915A0984BEE}" destId="{476291B2-C867-4971-9A21-4E104861835A}" srcOrd="0" destOrd="0" presId="urn:microsoft.com/office/officeart/2011/layout/HexagonRadial"/>
    <dgm:cxn modelId="{619D4F6E-7587-45E9-A250-C510A6F1FAE4}" srcId="{8899EF28-31A0-498A-B2BE-BC88A4E873B0}" destId="{0C0CDE46-FCB0-44E4-A682-1F522F795465}" srcOrd="5" destOrd="0" parTransId="{32497F39-F57E-4D10-BBD6-D00C2013EEE3}" sibTransId="{F71BE94F-1CDE-43D4-B49F-A091400AF5E6}"/>
    <dgm:cxn modelId="{7A0AC695-1321-4DEA-8BF3-C2E6124D9AED}" type="presOf" srcId="{8899EF28-31A0-498A-B2BE-BC88A4E873B0}" destId="{6F74E76F-86E9-4387-868A-F03E3867181A}" srcOrd="0" destOrd="0" presId="urn:microsoft.com/office/officeart/2011/layout/HexagonRadial"/>
    <dgm:cxn modelId="{222BC889-DFF6-4460-9B5E-D7E9986BA53B}" type="presOf" srcId="{0C0CDE46-FCB0-44E4-A682-1F522F795465}" destId="{FB17085D-5398-43E0-8033-A8F21B01426B}" srcOrd="0" destOrd="0" presId="urn:microsoft.com/office/officeart/2011/layout/HexagonRadial"/>
    <dgm:cxn modelId="{1A0EF71C-3937-4ECF-BBDF-D50E8BEC0A75}" type="presOf" srcId="{E232512E-61A8-47C4-BC19-DEE4D6C355E3}" destId="{3A4DF449-890E-420D-B82C-818EFEF55226}" srcOrd="0" destOrd="0" presId="urn:microsoft.com/office/officeart/2011/layout/HexagonRadial"/>
    <dgm:cxn modelId="{E0451528-6BAC-4034-9C0A-03BA297FE24E}" srcId="{8899EF28-31A0-498A-B2BE-BC88A4E873B0}" destId="{4509EC06-38CC-4A7D-86A4-B75D94232EAC}" srcOrd="2" destOrd="0" parTransId="{76562C3F-53AA-4785-AE56-461CEB616C38}" sibTransId="{AF32DB45-3127-4811-AAA3-E46A6101D9DE}"/>
    <dgm:cxn modelId="{9F1BD31A-63BC-4062-A140-5E07117CCC0F}" type="presOf" srcId="{695FF3D9-A4D0-431F-BAD5-DB50944A543A}" destId="{901E8DCD-EE1F-480A-BAC9-BCFF791BC0C9}" srcOrd="0" destOrd="0" presId="urn:microsoft.com/office/officeart/2011/layout/HexagonRadial"/>
    <dgm:cxn modelId="{5941B245-6A95-4256-BA41-9B1493783B8C}" srcId="{8899EF28-31A0-498A-B2BE-BC88A4E873B0}" destId="{85939204-78A5-4E5B-9C30-E915A0984BEE}" srcOrd="1" destOrd="0" parTransId="{66A48496-45BE-48F1-819C-C1983532E553}" sibTransId="{3B359346-DDA8-4EE5-B395-03ED03049D46}"/>
    <dgm:cxn modelId="{30D18B4C-2510-48B6-809A-3FCBA065158F}" type="presOf" srcId="{769888F0-67E8-4ADB-8236-8D3F57F23FB4}" destId="{E8927DD0-5B91-46AA-8F3A-005D7B378DB5}" srcOrd="0" destOrd="0" presId="urn:microsoft.com/office/officeart/2011/layout/HexagonRadial"/>
    <dgm:cxn modelId="{46C91C42-E961-4EC3-ACCB-88BD1B73F19A}" srcId="{8899EF28-31A0-498A-B2BE-BC88A4E873B0}" destId="{E232512E-61A8-47C4-BC19-DEE4D6C355E3}" srcOrd="3" destOrd="0" parTransId="{54418DE7-A447-43BF-B30F-19A96BDE7BEE}" sibTransId="{9D7458F6-6D5C-4717-99A6-4E81FF1006EB}"/>
    <dgm:cxn modelId="{4BB414F7-9BC3-4488-BE5B-425E5317C93B}" type="presParOf" srcId="{E8927DD0-5B91-46AA-8F3A-005D7B378DB5}" destId="{6F74E76F-86E9-4387-868A-F03E3867181A}" srcOrd="0" destOrd="0" presId="urn:microsoft.com/office/officeart/2011/layout/HexagonRadial"/>
    <dgm:cxn modelId="{07241C7E-2017-4D8E-A4B9-C46D97B6777B}" type="presParOf" srcId="{E8927DD0-5B91-46AA-8F3A-005D7B378DB5}" destId="{C5CADE94-CAC3-4464-8081-4D4FF83500A1}" srcOrd="1" destOrd="0" presId="urn:microsoft.com/office/officeart/2011/layout/HexagonRadial"/>
    <dgm:cxn modelId="{D9B27A8F-9565-4D6D-A5CA-98099437F98C}" type="presParOf" srcId="{C5CADE94-CAC3-4464-8081-4D4FF83500A1}" destId="{AD5831A4-38B0-4A9A-A9CC-5D328F89BB70}" srcOrd="0" destOrd="0" presId="urn:microsoft.com/office/officeart/2011/layout/HexagonRadial"/>
    <dgm:cxn modelId="{B4E2F1C0-0457-4EF4-9D6C-548BA2FA6DB4}" type="presParOf" srcId="{E8927DD0-5B91-46AA-8F3A-005D7B378DB5}" destId="{901E8DCD-EE1F-480A-BAC9-BCFF791BC0C9}" srcOrd="2" destOrd="0" presId="urn:microsoft.com/office/officeart/2011/layout/HexagonRadial"/>
    <dgm:cxn modelId="{44222EAD-86D7-4C60-AD0B-F4F23BA8E8EE}" type="presParOf" srcId="{E8927DD0-5B91-46AA-8F3A-005D7B378DB5}" destId="{9E3ED2CA-1253-42BD-9243-77DD66B4E94A}" srcOrd="3" destOrd="0" presId="urn:microsoft.com/office/officeart/2011/layout/HexagonRadial"/>
    <dgm:cxn modelId="{6BAC466A-140F-4FDA-9683-91A49705307D}" type="presParOf" srcId="{9E3ED2CA-1253-42BD-9243-77DD66B4E94A}" destId="{F46A107E-08CE-40AE-B250-267B880084C5}" srcOrd="0" destOrd="0" presId="urn:microsoft.com/office/officeart/2011/layout/HexagonRadial"/>
    <dgm:cxn modelId="{02CFD2A4-9C28-41EC-9F09-148CDAC33551}" type="presParOf" srcId="{E8927DD0-5B91-46AA-8F3A-005D7B378DB5}" destId="{476291B2-C867-4971-9A21-4E104861835A}" srcOrd="4" destOrd="0" presId="urn:microsoft.com/office/officeart/2011/layout/HexagonRadial"/>
    <dgm:cxn modelId="{8992E701-589F-433E-99C0-31C0AB386DEF}" type="presParOf" srcId="{E8927DD0-5B91-46AA-8F3A-005D7B378DB5}" destId="{759A13CC-DECE-4A73-91F0-76AEE963AF2F}" srcOrd="5" destOrd="0" presId="urn:microsoft.com/office/officeart/2011/layout/HexagonRadial"/>
    <dgm:cxn modelId="{9C93872C-C5DD-45E5-B060-610B5BD02E3B}" type="presParOf" srcId="{759A13CC-DECE-4A73-91F0-76AEE963AF2F}" destId="{17A11ED7-F82E-4651-B590-FF1552D6B37B}" srcOrd="0" destOrd="0" presId="urn:microsoft.com/office/officeart/2011/layout/HexagonRadial"/>
    <dgm:cxn modelId="{90C79BA3-D974-4051-83BD-66B60331B0FB}" type="presParOf" srcId="{E8927DD0-5B91-46AA-8F3A-005D7B378DB5}" destId="{0A3C4537-EEE2-4A53-8B06-E09937C65A60}" srcOrd="6" destOrd="0" presId="urn:microsoft.com/office/officeart/2011/layout/HexagonRadial"/>
    <dgm:cxn modelId="{2F88CC1D-9A25-42C4-8C4E-ED4B22ABCC48}" type="presParOf" srcId="{E8927DD0-5B91-46AA-8F3A-005D7B378DB5}" destId="{44BDFA74-68F5-4051-AFA8-9A21A63FB785}" srcOrd="7" destOrd="0" presId="urn:microsoft.com/office/officeart/2011/layout/HexagonRadial"/>
    <dgm:cxn modelId="{34FEFEB9-DEDD-4A44-843C-0C4156F14D41}" type="presParOf" srcId="{44BDFA74-68F5-4051-AFA8-9A21A63FB785}" destId="{04E81634-DA2A-49B8-B9C2-4878A984950D}" srcOrd="0" destOrd="0" presId="urn:microsoft.com/office/officeart/2011/layout/HexagonRadial"/>
    <dgm:cxn modelId="{A44B6C5D-870F-45D1-A2A0-35E88DDFF55E}" type="presParOf" srcId="{E8927DD0-5B91-46AA-8F3A-005D7B378DB5}" destId="{3A4DF449-890E-420D-B82C-818EFEF55226}" srcOrd="8" destOrd="0" presId="urn:microsoft.com/office/officeart/2011/layout/HexagonRadial"/>
    <dgm:cxn modelId="{4B453B27-F322-46EF-A9C4-1BA89BE3C865}" type="presParOf" srcId="{E8927DD0-5B91-46AA-8F3A-005D7B378DB5}" destId="{8F039182-2467-4E5B-B397-7C1240A6E78A}" srcOrd="9" destOrd="0" presId="urn:microsoft.com/office/officeart/2011/layout/HexagonRadial"/>
    <dgm:cxn modelId="{FF7A35AE-CB30-4096-8F7C-62C7C3BF7BB3}" type="presParOf" srcId="{8F039182-2467-4E5B-B397-7C1240A6E78A}" destId="{BEF22514-E300-4EFD-A903-1ABBF26CC28B}" srcOrd="0" destOrd="0" presId="urn:microsoft.com/office/officeart/2011/layout/HexagonRadial"/>
    <dgm:cxn modelId="{36969BA9-6363-482C-9143-2BCC2147BCDC}" type="presParOf" srcId="{E8927DD0-5B91-46AA-8F3A-005D7B378DB5}" destId="{3FD66CFF-66A0-465F-83F0-04BBCA187674}" srcOrd="10" destOrd="0" presId="urn:microsoft.com/office/officeart/2011/layout/HexagonRadial"/>
    <dgm:cxn modelId="{42C9313A-94EC-4BD0-AC79-D54994A37FD6}" type="presParOf" srcId="{E8927DD0-5B91-46AA-8F3A-005D7B378DB5}" destId="{67FDCC71-FAA0-4497-BD36-95F10E8DD9E2}" srcOrd="11" destOrd="0" presId="urn:microsoft.com/office/officeart/2011/layout/HexagonRadial"/>
    <dgm:cxn modelId="{2DAAED29-038D-4E3E-A4F0-5429CE581BA7}" type="presParOf" srcId="{67FDCC71-FAA0-4497-BD36-95F10E8DD9E2}" destId="{93434040-64A9-4045-A3C2-6372B45742AE}" srcOrd="0" destOrd="0" presId="urn:microsoft.com/office/officeart/2011/layout/HexagonRadial"/>
    <dgm:cxn modelId="{E2D6AA6E-5CD2-48E9-AEDD-CA813E394D2A}" type="presParOf" srcId="{E8927DD0-5B91-46AA-8F3A-005D7B378DB5}" destId="{FB17085D-5398-43E0-8033-A8F21B01426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4E76F-86E9-4387-868A-F03E3867181A}">
      <dsp:nvSpPr>
        <dsp:cNvPr id="0" name=""/>
        <dsp:cNvSpPr/>
      </dsp:nvSpPr>
      <dsp:spPr>
        <a:xfrm>
          <a:off x="4904574" y="1577246"/>
          <a:ext cx="2210607" cy="170277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tx1"/>
              </a:solidFill>
            </a:rPr>
            <a:t>Διαλειτουργικότητα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250952" y="1844052"/>
        <a:ext cx="1517851" cy="1169160"/>
      </dsp:txXfrm>
    </dsp:sp>
    <dsp:sp modelId="{F46A107E-08CE-40AE-B250-267B880084C5}">
      <dsp:nvSpPr>
        <dsp:cNvPr id="0" name=""/>
        <dsp:cNvSpPr/>
      </dsp:nvSpPr>
      <dsp:spPr>
        <a:xfrm>
          <a:off x="6153499" y="734011"/>
          <a:ext cx="742683" cy="63991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01E8DCD-EE1F-480A-BAC9-BCFF791BC0C9}">
      <dsp:nvSpPr>
        <dsp:cNvPr id="0" name=""/>
        <dsp:cNvSpPr/>
      </dsp:nvSpPr>
      <dsp:spPr>
        <a:xfrm>
          <a:off x="5102204" y="0"/>
          <a:ext cx="1613115" cy="139553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Διαχείριση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369532" y="231270"/>
        <a:ext cx="1078459" cy="932994"/>
      </dsp:txXfrm>
    </dsp:sp>
    <dsp:sp modelId="{17A11ED7-F82E-4651-B590-FF1552D6B37B}">
      <dsp:nvSpPr>
        <dsp:cNvPr id="0" name=""/>
        <dsp:cNvSpPr/>
      </dsp:nvSpPr>
      <dsp:spPr>
        <a:xfrm>
          <a:off x="7096468" y="1930321"/>
          <a:ext cx="742683" cy="63991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76291B2-C867-4971-9A21-4E104861835A}">
      <dsp:nvSpPr>
        <dsp:cNvPr id="0" name=""/>
        <dsp:cNvSpPr/>
      </dsp:nvSpPr>
      <dsp:spPr>
        <a:xfrm>
          <a:off x="6648288" y="829766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bg1"/>
              </a:solidFill>
            </a:rPr>
            <a:t>Ασφάλεια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6915616" y="1061036"/>
        <a:ext cx="1078459" cy="932994"/>
      </dsp:txXfrm>
    </dsp:sp>
    <dsp:sp modelId="{04E81634-DA2A-49B8-B9C2-4878A984950D}">
      <dsp:nvSpPr>
        <dsp:cNvPr id="0" name=""/>
        <dsp:cNvSpPr/>
      </dsp:nvSpPr>
      <dsp:spPr>
        <a:xfrm>
          <a:off x="6446733" y="3290252"/>
          <a:ext cx="742683" cy="63991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A3C4537-EEE2-4A53-8B06-E09937C65A60}">
      <dsp:nvSpPr>
        <dsp:cNvPr id="0" name=""/>
        <dsp:cNvSpPr/>
      </dsp:nvSpPr>
      <dsp:spPr>
        <a:xfrm>
          <a:off x="6753060" y="2545758"/>
          <a:ext cx="1613115" cy="139553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Αξιοπιστία</a:t>
          </a:r>
          <a:endParaRPr lang="en-US" sz="1600" b="1" kern="1200" dirty="0"/>
        </a:p>
      </dsp:txBody>
      <dsp:txXfrm>
        <a:off x="7020388" y="2777028"/>
        <a:ext cx="1078459" cy="932994"/>
      </dsp:txXfrm>
    </dsp:sp>
    <dsp:sp modelId="{BEF22514-E300-4EFD-A903-1ABBF26CC28B}">
      <dsp:nvSpPr>
        <dsp:cNvPr id="0" name=""/>
        <dsp:cNvSpPr/>
      </dsp:nvSpPr>
      <dsp:spPr>
        <a:xfrm>
          <a:off x="4924546" y="3420907"/>
          <a:ext cx="742683" cy="63991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A4DF449-890E-420D-B82C-818EFEF55226}">
      <dsp:nvSpPr>
        <dsp:cNvPr id="0" name=""/>
        <dsp:cNvSpPr/>
      </dsp:nvSpPr>
      <dsp:spPr>
        <a:xfrm>
          <a:off x="5102204" y="3405065"/>
          <a:ext cx="1613115" cy="139553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tx1"/>
              </a:solidFill>
            </a:rPr>
            <a:t>Απόδοση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369532" y="3636335"/>
        <a:ext cx="1078459" cy="932994"/>
      </dsp:txXfrm>
    </dsp:sp>
    <dsp:sp modelId="{93434040-64A9-4045-A3C2-6372B45742AE}">
      <dsp:nvSpPr>
        <dsp:cNvPr id="0" name=""/>
        <dsp:cNvSpPr/>
      </dsp:nvSpPr>
      <dsp:spPr>
        <a:xfrm>
          <a:off x="4043582" y="2225078"/>
          <a:ext cx="742683" cy="63991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FD66CFF-66A0-465F-83F0-04BBCA187674}">
      <dsp:nvSpPr>
        <dsp:cNvPr id="0" name=""/>
        <dsp:cNvSpPr/>
      </dsp:nvSpPr>
      <dsp:spPr>
        <a:xfrm>
          <a:off x="3543299" y="2546718"/>
          <a:ext cx="1758360" cy="139553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kern="1200" dirty="0" smtClean="0">
              <a:solidFill>
                <a:schemeClr val="tx1"/>
              </a:solidFill>
            </a:rPr>
            <a:t>Διαθεσιμότητα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822730" y="2768491"/>
        <a:ext cx="1199498" cy="951988"/>
      </dsp:txXfrm>
    </dsp:sp>
    <dsp:sp modelId="{FB17085D-5398-43E0-8033-A8F21B01426B}">
      <dsp:nvSpPr>
        <dsp:cNvPr id="0" name=""/>
        <dsp:cNvSpPr/>
      </dsp:nvSpPr>
      <dsp:spPr>
        <a:xfrm>
          <a:off x="3292411" y="818328"/>
          <a:ext cx="2069627" cy="139553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>
              <a:solidFill>
                <a:schemeClr val="bg1"/>
              </a:solidFill>
            </a:rPr>
            <a:t>Επεκτασιμότητα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3597781" y="1024237"/>
        <a:ext cx="1458887" cy="983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E8479-CBD8-4D87-9A6D-E9C93FAF29F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8A8EC-F8D9-46DC-A0FD-CB86147E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9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34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5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CD7787-2A9C-469B-80DE-0A26B60407E1}" type="slidenum">
              <a:rPr lang="en-US" altLang="en-US" smtClean="0"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0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94A9DD-93D3-48DB-9249-AC4FA78F987A}" type="slidenum">
              <a:rPr lang="en-US" altLang="en-US" smtClean="0">
                <a:latin typeface="Calibri" panose="020F0502020204030204" pitchFamily="34" charset="0"/>
              </a:rPr>
              <a:pPr/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53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0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1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4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72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8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6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80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12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582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44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7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2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2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4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4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3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3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88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57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4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13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6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0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55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3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A8EC-F8D9-46DC-A0FD-CB86147E3F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04800" y="228600"/>
            <a:ext cx="1158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0002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Πανεπιστήμιο Αιγαίου</a:t>
            </a:r>
          </a:p>
          <a:p>
            <a:pPr eaLnBrk="1" hangingPunct="1"/>
            <a:r>
              <a:rPr lang="el-GR" altLang="en-US"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Τμήμα Μηχανικών Πληροφοριακών και Επικοινωνιακών Συστημάτων</a:t>
            </a:r>
          </a:p>
        </p:txBody>
      </p:sp>
      <p:pic>
        <p:nvPicPr>
          <p:cNvPr id="7" name="Picture 10" descr="UoA_tin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400"/>
            <a:ext cx="11176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 txBox="1">
            <a:spLocks noGrp="1"/>
          </p:cNvSpPr>
          <p:nvPr>
            <p:ph type="ctrTitle"/>
          </p:nvPr>
        </p:nvSpPr>
        <p:spPr>
          <a:xfrm>
            <a:off x="304796" y="1600200"/>
            <a:ext cx="11582403" cy="2030416"/>
          </a:xfrm>
        </p:spPr>
        <p:txBody>
          <a:bodyPr anchorCtr="1"/>
          <a:lstStyle>
            <a:lvl1pPr algn="ctr"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Rectangle 7"/>
          <p:cNvSpPr txBox="1">
            <a:spLocks noGrp="1"/>
          </p:cNvSpPr>
          <p:nvPr>
            <p:ph type="subTitle" idx="1"/>
          </p:nvPr>
        </p:nvSpPr>
        <p:spPr>
          <a:xfrm>
            <a:off x="304796" y="3989390"/>
            <a:ext cx="11582403" cy="2030416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54183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D29716-E003-41BC-A727-4828270FC9B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27475878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991596" y="228600"/>
            <a:ext cx="2895603" cy="579119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04796" y="228600"/>
            <a:ext cx="8483602" cy="579119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96F66C-5E6E-4282-91A7-FD156C64A01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22959032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 txBox="1">
            <a:spLocks noGrp="1"/>
          </p:cNvSpPr>
          <p:nvPr>
            <p:ph type="tbl" idx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endParaRPr lang="en-US" noProof="0" smtClean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C5247D-5A64-477B-A556-86E8F58C816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01443700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EB67D-AA2C-4372-9649-62F34B2544B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4970143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815E0-442E-4509-AECC-236FA9F7470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0502829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796" y="1219196"/>
            <a:ext cx="5689597" cy="4800600"/>
          </a:xfrm>
        </p:spPr>
        <p:txBody>
          <a:bodyPr/>
          <a:lstStyle>
            <a:lvl1pPr>
              <a:spcBef>
                <a:spcPts val="800"/>
              </a:spcBef>
              <a:defRPr sz="2800"/>
            </a:lvl1pPr>
            <a:lvl2pPr>
              <a:spcBef>
                <a:spcPts val="7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5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97602" y="1219196"/>
            <a:ext cx="5689597" cy="4800600"/>
          </a:xfrm>
        </p:spPr>
        <p:txBody>
          <a:bodyPr/>
          <a:lstStyle>
            <a:lvl1pPr>
              <a:spcBef>
                <a:spcPts val="800"/>
              </a:spcBef>
              <a:defRPr sz="2800"/>
            </a:lvl1pPr>
            <a:lvl2pPr>
              <a:spcBef>
                <a:spcPts val="700"/>
              </a:spcBef>
              <a:defRPr sz="24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500"/>
              </a:spcBef>
              <a:defRPr sz="1800"/>
            </a:lvl4pPr>
            <a:lvl5pPr>
              <a:spcBef>
                <a:spcPts val="5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0ACEF-1A3B-40A1-B008-E1549DE4EF6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27210083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7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4" cy="639759"/>
          </a:xfrm>
        </p:spPr>
        <p:txBody>
          <a:bodyPr anchor="b"/>
          <a:lstStyle>
            <a:lvl1pPr marL="0" indent="0">
              <a:spcBef>
                <a:spcPts val="7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93368" y="2174872"/>
            <a:ext cx="5389034" cy="3951286"/>
          </a:xfrm>
        </p:spPr>
        <p:txBody>
          <a:bodyPr/>
          <a:lstStyle>
            <a:lvl1pPr>
              <a:spcBef>
                <a:spcPts val="7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defRPr sz="1800"/>
            </a:lvl3pPr>
            <a:lvl4pPr>
              <a:spcBef>
                <a:spcPts val="500"/>
              </a:spcBef>
              <a:defRPr sz="1600"/>
            </a:lvl4pPr>
            <a:lvl5pPr>
              <a:spcBef>
                <a:spcPts val="5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689A2-4FB6-40EE-B588-CE92DAEC904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165375601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F4F78F-B475-449E-A8EC-3A3FF198B4D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1362826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F0F594-6E32-4FA2-A6B0-A710DDA6C02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42432274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6730" y="273048"/>
            <a:ext cx="6815663" cy="5853110"/>
          </a:xfrm>
        </p:spPr>
        <p:txBody>
          <a:bodyPr/>
          <a:lstStyle>
            <a:lvl1pPr>
              <a:spcBef>
                <a:spcPts val="1000"/>
              </a:spcBef>
              <a:defRPr sz="3200"/>
            </a:lvl1pPr>
            <a:lvl2pPr>
              <a:spcBef>
                <a:spcPts val="800"/>
              </a:spcBef>
              <a:defRPr sz="2800"/>
            </a:lvl2pPr>
            <a:lvl3pPr>
              <a:spcBef>
                <a:spcPts val="700"/>
              </a:spcBef>
              <a:defRPr sz="24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5D59A5-10DE-4555-B7A0-700F638A492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96438402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>
            <a:noAutofit/>
          </a:bodyPr>
          <a:lstStyle>
            <a:lvl1pPr marL="0" indent="0">
              <a:spcBef>
                <a:spcPts val="1000"/>
              </a:spcBef>
              <a:buNone/>
              <a:defRPr sz="3200"/>
            </a:lvl1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389720" y="536733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79BC06-87C3-4DBD-9782-D849EA783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Πανεπιστήμιο Αιγαίου, Τμήμα Μηχανικών Πληροφοριακών και Επικοινωνιακών Συστημάτων</a:t>
            </a:r>
          </a:p>
        </p:txBody>
      </p:sp>
    </p:spTree>
    <p:extLst>
      <p:ext uri="{BB962C8B-B14F-4D97-AF65-F5344CB8AC3E}">
        <p14:creationId xmlns:p14="http://schemas.microsoft.com/office/powerpoint/2010/main" val="33370694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 txBox="1">
            <a:spLocks noGrp="1"/>
          </p:cNvSpPr>
          <p:nvPr>
            <p:ph type="title"/>
          </p:nvPr>
        </p:nvSpPr>
        <p:spPr bwMode="auto">
          <a:xfrm>
            <a:off x="304800" y="228600"/>
            <a:ext cx="1158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7"/>
          <p:cNvSpPr txBox="1">
            <a:spLocks noGrp="1"/>
          </p:cNvSpPr>
          <p:nvPr>
            <p:ph type="body" idx="1"/>
          </p:nvPr>
        </p:nvSpPr>
        <p:spPr bwMode="auto">
          <a:xfrm>
            <a:off x="304800" y="1219200"/>
            <a:ext cx="1158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Rectangle 10"/>
          <p:cNvSpPr txBox="1">
            <a:spLocks noGrp="1"/>
          </p:cNvSpPr>
          <p:nvPr>
            <p:ph type="sldNum" sz="quarter" idx="4"/>
          </p:nvPr>
        </p:nvSpPr>
        <p:spPr>
          <a:xfrm>
            <a:off x="10567988" y="6248400"/>
            <a:ext cx="1319212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i="0" u="none" strike="noStrike" kern="1200" cap="none" spc="0" baseline="0" smtClean="0">
                <a:solidFill>
                  <a:srgbClr val="000000"/>
                </a:solidFill>
                <a:uFillTx/>
                <a:latin typeface="Arial"/>
                <a:ea typeface="MS PGothic" pitchFamily="34"/>
              </a:defRPr>
            </a:lvl1pPr>
          </a:lstStyle>
          <a:p>
            <a:pPr>
              <a:defRPr/>
            </a:pPr>
            <a:fld id="{5D2EDB0A-CC1B-4781-96D5-94342E1C9E5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Rectangle 9"/>
          <p:cNvSpPr txBox="1">
            <a:spLocks noGrp="1"/>
          </p:cNvSpPr>
          <p:nvPr>
            <p:ph type="ftr" sz="quarter" idx="3"/>
          </p:nvPr>
        </p:nvSpPr>
        <p:spPr>
          <a:xfrm>
            <a:off x="304800" y="6248400"/>
            <a:ext cx="10263188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50003" tIns="0" rIns="0" bIns="0" anchor="b" anchorCtr="0" compatLnSpc="1">
            <a:noAutofit/>
          </a:bodyPr>
          <a:lstStyle>
            <a:lvl1pPr marL="0" marR="0" lvl="0" indent="0" algn="l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 smtClean="0">
                <a:solidFill>
                  <a:srgbClr val="000000"/>
                </a:solidFill>
                <a:uFillTx/>
                <a:latin typeface="Arial"/>
                <a:ea typeface="MS PGothic" pitchFamily="34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MS PGothic" pitchFamily="34"/>
              </a:defRPr>
            </a:lvl2pPr>
          </a:lstStyle>
          <a:p>
            <a:pPr>
              <a:defRPr/>
            </a:pPr>
            <a:r>
              <a:rPr lang="el-GR" smtClean="0"/>
              <a:t>Πανεπιστήμιο Αιγαίου, Τμήμα Μηχανικών Πληροφοριακών και Επικοινωνιακών Συστημάτων</a:t>
            </a:r>
            <a:endParaRPr/>
          </a:p>
        </p:txBody>
      </p:sp>
      <p:sp>
        <p:nvSpPr>
          <p:cNvPr id="1030" name="Line 26"/>
          <p:cNvSpPr>
            <a:spLocks/>
          </p:cNvSpPr>
          <p:nvPr/>
        </p:nvSpPr>
        <p:spPr bwMode="auto">
          <a:xfrm>
            <a:off x="304800" y="6248400"/>
            <a:ext cx="11582400" cy="0"/>
          </a:xfrm>
          <a:custGeom>
            <a:avLst/>
            <a:gdLst>
              <a:gd name="T0" fmla="*/ 5791202 w 11582403"/>
              <a:gd name="T1" fmla="*/ 11582403 w 11582403"/>
              <a:gd name="T2" fmla="*/ 5791202 w 11582403"/>
              <a:gd name="T3" fmla="*/ 0 w 11582403"/>
              <a:gd name="T4" fmla="*/ 0 w 11582403"/>
              <a:gd name="T5" fmla="*/ 11582403 w 115824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11582403"/>
              <a:gd name="T13" fmla="*/ 11582403 w 1158240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1582403">
                <a:moveTo>
                  <a:pt x="0" y="0"/>
                </a:moveTo>
                <a:lnTo>
                  <a:pt x="11582403" y="1"/>
                </a:lnTo>
              </a:path>
            </a:pathLst>
          </a:custGeom>
          <a:noFill/>
          <a:ln w="2857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6798" rIns="90004" bIns="46798" anchor="ctr"/>
          <a:lstStyle/>
          <a:p>
            <a:endParaRPr lang="en-US"/>
          </a:p>
        </p:txBody>
      </p:sp>
      <p:sp>
        <p:nvSpPr>
          <p:cNvPr id="1031" name="Line 27"/>
          <p:cNvSpPr>
            <a:spLocks/>
          </p:cNvSpPr>
          <p:nvPr/>
        </p:nvSpPr>
        <p:spPr bwMode="auto">
          <a:xfrm>
            <a:off x="304800" y="990600"/>
            <a:ext cx="11582400" cy="0"/>
          </a:xfrm>
          <a:custGeom>
            <a:avLst/>
            <a:gdLst>
              <a:gd name="T0" fmla="*/ 5791202 w 11582403"/>
              <a:gd name="T1" fmla="*/ 11582403 w 11582403"/>
              <a:gd name="T2" fmla="*/ 5791202 w 11582403"/>
              <a:gd name="T3" fmla="*/ 0 w 11582403"/>
              <a:gd name="T4" fmla="*/ 0 w 11582403"/>
              <a:gd name="T5" fmla="*/ 11582403 w 1158240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11582403"/>
              <a:gd name="T13" fmla="*/ 11582403 w 11582403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1582403">
                <a:moveTo>
                  <a:pt x="0" y="0"/>
                </a:moveTo>
                <a:lnTo>
                  <a:pt x="11582403" y="1"/>
                </a:lnTo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4" tIns="46798" rIns="90004" bIns="46798" anchor="ctr"/>
          <a:lstStyle/>
          <a:p>
            <a:endParaRPr lang="en-US"/>
          </a:p>
        </p:txBody>
      </p:sp>
      <p:pic>
        <p:nvPicPr>
          <p:cNvPr id="1032" name="Picture 8" descr="UoA_tiny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46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600" b="1">
          <a:solidFill>
            <a:srgbClr val="000000"/>
          </a:solidFill>
          <a:latin typeface="Arial"/>
          <a:ea typeface="MS PGothic" pitchFamily="34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90000"/>
        <a:buFont typeface="Arial" panose="020B0604020202020204" pitchFamily="34" charset="0"/>
        <a:buChar char="•"/>
        <a:defRPr lang="en-US" sz="2000">
          <a:solidFill>
            <a:srgbClr val="000000"/>
          </a:solidFill>
          <a:latin typeface="Arial"/>
          <a:ea typeface="MS PGothic" pitchFamily="34"/>
          <a:cs typeface="ＭＳ Ｐゴシック"/>
        </a:defRPr>
      </a:lvl1pPr>
      <a:lvl2pPr marL="742950" lvl="1" indent="-285750" algn="l" rtl="0" eaLnBrk="0" fontAlgn="base" hangingPunct="0">
        <a:spcBef>
          <a:spcPts val="500"/>
        </a:spcBef>
        <a:spcAft>
          <a:spcPct val="0"/>
        </a:spcAft>
        <a:buSzPct val="100000"/>
        <a:buChar char="–"/>
        <a:defRPr lang="en-US" sz="1700">
          <a:solidFill>
            <a:srgbClr val="000000"/>
          </a:solidFill>
          <a:latin typeface="Arial"/>
          <a:ea typeface="MS PGothic" pitchFamily="34"/>
        </a:defRPr>
      </a:lvl2pPr>
      <a:lvl3pPr marL="1143000" lvl="2" indent="-228600" algn="l" rtl="0" eaLnBrk="0" fontAlgn="base" hangingPunct="0">
        <a:spcBef>
          <a:spcPts val="500"/>
        </a:spcBef>
        <a:spcAft>
          <a:spcPct val="0"/>
        </a:spcAft>
        <a:buSzPct val="100000"/>
        <a:buChar char="•"/>
        <a:defRPr lang="en-US" sz="1700">
          <a:solidFill>
            <a:srgbClr val="000000"/>
          </a:solidFill>
          <a:latin typeface="Arial"/>
          <a:ea typeface="MS PGothic" pitchFamily="34"/>
        </a:defRPr>
      </a:lvl3pPr>
      <a:lvl4pPr marL="1600200" lvl="3" indent="-228600" algn="l" rtl="0" eaLnBrk="0" fontAlgn="base" hangingPunct="0">
        <a:spcBef>
          <a:spcPts val="400"/>
        </a:spcBef>
        <a:spcAft>
          <a:spcPct val="0"/>
        </a:spcAft>
        <a:buSzPct val="100000"/>
        <a:buChar char="–"/>
        <a:defRPr lang="en-US" sz="1400">
          <a:solidFill>
            <a:srgbClr val="000000"/>
          </a:solidFill>
          <a:latin typeface="Arial"/>
          <a:ea typeface="MS PGothic" pitchFamily="34"/>
        </a:defRPr>
      </a:lvl4pPr>
      <a:lvl5pPr marL="2057400" lvl="4" indent="-228600" algn="l" rtl="0" eaLnBrk="0" fontAlgn="base" hangingPunct="0">
        <a:spcBef>
          <a:spcPts val="400"/>
        </a:spcBef>
        <a:spcAft>
          <a:spcPct val="0"/>
        </a:spcAft>
        <a:buSzPct val="100000"/>
        <a:buChar char="•"/>
        <a:defRPr lang="en-US" sz="1400">
          <a:solidFill>
            <a:srgbClr val="000000"/>
          </a:solidFill>
          <a:latin typeface="Arial"/>
          <a:ea typeface="MS PGothic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ws.amazon.com/iot-core/" TargetMode="External"/><Relationship Id="rId13" Type="http://schemas.openxmlformats.org/officeDocument/2006/relationships/hyperlink" Target="https://thinger.io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so2.com/" TargetMode="External"/><Relationship Id="rId12" Type="http://schemas.openxmlformats.org/officeDocument/2006/relationships/hyperlink" Target="https://sitewhere.io/" TargetMode="External"/><Relationship Id="rId17" Type="http://schemas.openxmlformats.org/officeDocument/2006/relationships/hyperlink" Target="https://thingsboard.io/" TargetMode="External"/><Relationship Id="rId2" Type="http://schemas.openxmlformats.org/officeDocument/2006/relationships/notesSlide" Target="../notesSlides/notesSlide31.xml"/><Relationship Id="rId16" Type="http://schemas.openxmlformats.org/officeDocument/2006/relationships/hyperlink" Target="https://www.ptc.com/en/products/ii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zure.microsoft.com/en-us/services/iot-hub/" TargetMode="External"/><Relationship Id="rId11" Type="http://schemas.openxmlformats.org/officeDocument/2006/relationships/hyperlink" Target="https://www.altairsmartworks.com/" TargetMode="External"/><Relationship Id="rId5" Type="http://schemas.openxmlformats.org/officeDocument/2006/relationships/hyperlink" Target="https://www.ibm.com/watson" TargetMode="External"/><Relationship Id="rId15" Type="http://schemas.openxmlformats.org/officeDocument/2006/relationships/hyperlink" Target="https://www.oracle.com/internet-of-things/" TargetMode="External"/><Relationship Id="rId10" Type="http://schemas.openxmlformats.org/officeDocument/2006/relationships/hyperlink" Target="https://cloud.google.com/solutions/iot/" TargetMode="External"/><Relationship Id="rId4" Type="http://schemas.openxmlformats.org/officeDocument/2006/relationships/hyperlink" Target="https://www.kaaproject.org/" TargetMode="External"/><Relationship Id="rId9" Type="http://schemas.openxmlformats.org/officeDocument/2006/relationships/hyperlink" Target="https://thingspeak.com/" TargetMode="External"/><Relationship Id="rId14" Type="http://schemas.openxmlformats.org/officeDocument/2006/relationships/hyperlink" Target="https://ubidots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209800" y="950914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n-US" sz="4000"/>
              <a:t>Διαδίκτυο των Πραγμάτων 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782888" y="2565401"/>
            <a:ext cx="6400800" cy="1198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IoT </a:t>
            </a:r>
            <a:r>
              <a:rPr lang="el-GR" altLang="en-US" sz="3200" dirty="0" smtClean="0"/>
              <a:t>Πλατφόρμες Λογισμικού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752600" y="3630613"/>
            <a:ext cx="86868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None/>
              <a:defRPr lang="en-US" sz="2000">
                <a:solidFill>
                  <a:srgbClr val="000000"/>
                </a:solidFill>
                <a:latin typeface="Arial"/>
                <a:ea typeface="MS PGothic" pitchFamily="34"/>
                <a:cs typeface="ＭＳ Ｐゴシック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rgbClr val="000000"/>
                </a:solidFill>
                <a:latin typeface="Arial"/>
                <a:ea typeface="MS PGothic" pitchFamily="34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rgbClr val="000000"/>
                </a:solidFill>
                <a:latin typeface="Arial"/>
                <a:ea typeface="MS PGothic" pitchFamily="34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rgbClr val="000000"/>
                </a:solidFill>
                <a:latin typeface="Arial"/>
                <a:ea typeface="MS PGothic" pitchFamily="34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rgbClr val="000000"/>
                </a:solidFill>
                <a:latin typeface="Arial"/>
                <a:ea typeface="MS PGothic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altLang="en-US" sz="2800" kern="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Χρήστος Γκουμόπουλος</a:t>
            </a:r>
          </a:p>
          <a:p>
            <a:pPr eaLnBrk="1" hangingPunct="1"/>
            <a:endParaRPr lang="el-GR" altLang="en-US" kern="0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4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09" y="3053925"/>
            <a:ext cx="7927975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CoAP (Constrained Application Protocol)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800" y="1219200"/>
            <a:ext cx="5495499" cy="4800600"/>
          </a:xfrm>
        </p:spPr>
        <p:txBody>
          <a:bodyPr>
            <a:no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2400" dirty="0" smtClean="0">
                <a:latin typeface="Times New Roman" pitchFamily="18"/>
                <a:cs typeface="Times New Roman" pitchFamily="18"/>
              </a:rPr>
              <a:t>IETF REST-based </a:t>
            </a:r>
            <a:r>
              <a:rPr lang="el-GR" sz="2400" dirty="0">
                <a:latin typeface="Times New Roman" pitchFamily="18"/>
                <a:cs typeface="Times New Roman" pitchFamily="18"/>
              </a:rPr>
              <a:t>πρωτόκολλο 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εφαρμογής πάνω από </a:t>
            </a:r>
            <a:r>
              <a:rPr lang="en-US" sz="2400" dirty="0" smtClean="0">
                <a:latin typeface="Times New Roman" pitchFamily="18"/>
                <a:cs typeface="Times New Roman" pitchFamily="18"/>
              </a:rPr>
              <a:t>UDP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Επιτρέπει στις συσκευές να επικοινωνούν μέσω του Διαδικτύου</a:t>
            </a:r>
            <a:endParaRPr sz="2400"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Ειδικά στοχευμένο για υλικό χαμηλής ισχύος και μνήμης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Βοηθά στην εξοικονόμηση εύρους ζώνης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Μεταφράζεται εύκολα σε HTTP για απλοποιημένη ενοποίηση με το διαδίκτυο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       - </a:t>
            </a:r>
            <a:r>
              <a:rPr dirty="0" smtClean="0">
                <a:latin typeface="Times New Roman" pitchFamily="18"/>
                <a:cs typeface="Times New Roman" pitchFamily="18"/>
              </a:rPr>
              <a:t>GET, PUT, DELETE, POST</a:t>
            </a:r>
            <a:endParaRPr lang="el-GR"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spcAft>
                <a:spcPts val="0"/>
              </a:spcAft>
              <a:defRPr/>
            </a:pP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Τύποι μηνυμάτων: </a:t>
            </a:r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επιβεβαίωση, 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</a:t>
            </a:r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επιβεβαίωση, 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επαναφορά </a:t>
            </a:r>
            <a:r>
              <a:rPr lang="el-G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 </a:t>
            </a: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sz="2400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dirty="0" smtClean="0"/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dirty="0" smtClean="0"/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dirty="0" smtClean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7722740" y="5921163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b="1" i="1" dirty="0">
                <a:solidFill>
                  <a:srgbClr val="000000"/>
                </a:solidFill>
              </a:rPr>
              <a:t>Αρχιτεκτονική </a:t>
            </a:r>
            <a:r>
              <a:rPr lang="en-US" altLang="en-US" b="1" i="1" dirty="0" err="1">
                <a:solidFill>
                  <a:srgbClr val="000000"/>
                </a:solidFill>
              </a:rPr>
              <a:t>CoAP</a:t>
            </a:r>
            <a:r>
              <a:rPr lang="en-US" altLang="en-US" b="1" i="1" dirty="0">
                <a:solidFill>
                  <a:srgbClr val="000000"/>
                </a:solidFill>
              </a:rPr>
              <a:t> </a:t>
            </a:r>
            <a:r>
              <a:rPr lang="el-GR" altLang="en-US" b="1" i="1" dirty="0">
                <a:solidFill>
                  <a:srgbClr val="000000"/>
                </a:solidFill>
              </a:rPr>
              <a:t>Πρωτοκόλλου </a:t>
            </a:r>
            <a:endParaRPr lang="en-US" altLang="en-US" b="1" i="1" dirty="0">
              <a:solidFill>
                <a:srgbClr val="000000"/>
              </a:solidFill>
            </a:endParaRP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248400"/>
            <a:ext cx="102727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73254" y="1104073"/>
            <a:ext cx="581394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rgbClr val="000000"/>
                </a:solidFill>
                <a:latin typeface="Arial"/>
                <a:ea typeface="MS PGothic" pitchFamily="34"/>
                <a:cs typeface="ＭＳ Ｐゴシック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rgbClr val="000000"/>
                </a:solidFill>
                <a:latin typeface="Arial"/>
                <a:ea typeface="MS PGothic" pitchFamily="34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rgbClr val="000000"/>
                </a:solidFill>
                <a:latin typeface="Arial"/>
                <a:ea typeface="MS PGothic" pitchFamily="34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rgbClr val="000000"/>
                </a:solidFill>
                <a:latin typeface="Arial"/>
                <a:ea typeface="MS PGothic" pitchFamily="34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rgbClr val="000000"/>
                </a:solidFill>
                <a:latin typeface="Arial"/>
                <a:ea typeface="MS PGothic" pitchFamily="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Χαρακτηριστικά: </a:t>
            </a:r>
          </a:p>
          <a:p>
            <a:pPr lvl="1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Παρατήρηση </a:t>
            </a:r>
            <a:r>
              <a:rPr lang="el-GR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πόρων </a:t>
            </a:r>
            <a:r>
              <a:rPr lang="el-GR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μηχανισμό </a:t>
            </a:r>
            <a:r>
              <a:rPr lang="en-US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pub/sub</a:t>
            </a:r>
            <a:r>
              <a:rPr lang="el-GR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Block-wise </a:t>
            </a:r>
            <a:r>
              <a:rPr lang="en-US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US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el-GR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Interacting </a:t>
            </a:r>
            <a:r>
              <a:rPr lang="en-US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 </a:t>
            </a:r>
            <a:r>
              <a:rPr lang="el-GR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διαμέσου ενός </a:t>
            </a:r>
            <a:r>
              <a:rPr lang="en-US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proxy</a:t>
            </a:r>
            <a:endParaRPr lang="el-GR" sz="2100" kern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n-US" sz="21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  <a:r>
              <a:rPr lang="el-GR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βασίζεται στο </a:t>
            </a:r>
            <a:r>
              <a:rPr lang="en-US" sz="21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DTLS </a:t>
            </a:r>
            <a:endParaRPr lang="el-GR" sz="21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i="1" smtClean="0">
                <a:latin typeface="Arial" panose="020B0604020202020204" pitchFamily="34" charset="0"/>
                <a:ea typeface="MS PGothic" panose="020B0600070205080204" pitchFamily="34" charset="-128"/>
              </a:rPr>
              <a:t>Πρωτόκολλα  Ανίχνευσης Υπηρεσιών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800" y="1219200"/>
            <a:ext cx="5440907" cy="4800600"/>
          </a:xfrm>
        </p:spPr>
        <p:txBody>
          <a:bodyPr>
            <a:no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b="1" i="1" u="sng" dirty="0" smtClean="0"/>
              <a:t>Multicast DNS (mDNS) :</a:t>
            </a:r>
            <a:endParaRPr lang="el-GR" b="1" i="1" u="sng" dirty="0" smtClean="0"/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800" dirty="0" smtClean="0">
                <a:latin typeface="Times New Roman" pitchFamily="18"/>
                <a:cs typeface="Times New Roman" pitchFamily="18"/>
              </a:rPr>
              <a:t>Πρωτόκολλο παρόμοιο του </a:t>
            </a:r>
            <a:r>
              <a:rPr sz="2800" dirty="0" smtClean="0">
                <a:latin typeface="Times New Roman" pitchFamily="18"/>
                <a:cs typeface="Times New Roman" pitchFamily="18"/>
              </a:rPr>
              <a:t>DNS </a:t>
            </a:r>
            <a:r>
              <a:rPr lang="el-GR" sz="2800" dirty="0" smtClean="0">
                <a:latin typeface="Times New Roman" pitchFamily="18"/>
                <a:cs typeface="Times New Roman" pitchFamily="18"/>
              </a:rPr>
              <a:t>για τοπικά δίκτυα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800" dirty="0" smtClean="0">
                <a:latin typeface="Times New Roman" pitchFamily="18"/>
                <a:cs typeface="Times New Roman" pitchFamily="18"/>
              </a:rPr>
              <a:t>Κάθε συσκευή έχει δική της </a:t>
            </a:r>
            <a:r>
              <a:rPr sz="2800" dirty="0" smtClean="0">
                <a:latin typeface="Times New Roman" pitchFamily="18"/>
                <a:cs typeface="Times New Roman" pitchFamily="18"/>
              </a:rPr>
              <a:t>DNS </a:t>
            </a:r>
            <a:r>
              <a:rPr lang="el-GR" sz="2800" dirty="0" smtClean="0">
                <a:latin typeface="Times New Roman" pitchFamily="18"/>
                <a:cs typeface="Times New Roman" pitchFamily="18"/>
              </a:rPr>
              <a:t>λίστα τοπικά (μνήμα </a:t>
            </a:r>
            <a:r>
              <a:rPr sz="2800" dirty="0" smtClean="0">
                <a:latin typeface="Times New Roman" pitchFamily="18"/>
                <a:cs typeface="Times New Roman" pitchFamily="18"/>
              </a:rPr>
              <a:t>cache</a:t>
            </a:r>
            <a:r>
              <a:rPr lang="el-GR" sz="2800" dirty="0" smtClean="0">
                <a:latin typeface="Times New Roman" pitchFamily="18"/>
                <a:cs typeface="Times New Roman" pitchFamily="18"/>
              </a:rPr>
              <a:t>)</a:t>
            </a:r>
            <a:endParaRPr sz="2800"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800" dirty="0" smtClean="0">
                <a:latin typeface="Times New Roman" pitchFamily="18"/>
                <a:cs typeface="Times New Roman" pitchFamily="18"/>
              </a:rPr>
              <a:t>Δουλεύει ακόμη και σε περίπτωση αστοχίας του δικτύου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800" dirty="0" smtClean="0">
                <a:latin typeface="Times New Roman" pitchFamily="18"/>
                <a:cs typeface="Times New Roman" pitchFamily="18"/>
              </a:rPr>
              <a:t>Διευθύνσεις πολυεκπομπής (</a:t>
            </a:r>
            <a:r>
              <a:rPr sz="2800" dirty="0" smtClean="0">
                <a:latin typeface="Times New Roman" pitchFamily="18"/>
                <a:cs typeface="Times New Roman" pitchFamily="18"/>
              </a:rPr>
              <a:t>multicast</a:t>
            </a:r>
            <a:r>
              <a:rPr lang="el-GR" sz="2800" dirty="0" smtClean="0">
                <a:latin typeface="Times New Roman" pitchFamily="18"/>
                <a:cs typeface="Times New Roman" pitchFamily="18"/>
              </a:rPr>
              <a:t>) </a:t>
            </a:r>
            <a:endParaRPr sz="2800"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 smtClean="0"/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 smtClean="0"/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 smtClean="0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49" y="2715905"/>
            <a:ext cx="6768149" cy="353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48" y="6248400"/>
            <a:ext cx="10266554" cy="5060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ΠΛΑΤΦΟΡΜΕΣ 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INTERNET OF THINGS</a:t>
            </a:r>
          </a:p>
        </p:txBody>
      </p:sp>
      <p:pic>
        <p:nvPicPr>
          <p:cNvPr id="2765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38" y="1246188"/>
            <a:ext cx="11826875" cy="4656137"/>
          </a:xfrm>
          <a:effectLst>
            <a:outerShdw dist="12701" dir="5400000" algn="tl" rotWithShape="0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3" y="6223425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Βασικές Λειτουργίες Πλατφορμών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97" y="6256338"/>
            <a:ext cx="10266554" cy="50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02" y="1106000"/>
            <a:ext cx="9979231" cy="50349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</a:t>
            </a:r>
            <a:r>
              <a:rPr lang="en-US" dirty="0" smtClean="0"/>
              <a:t>IoT </a:t>
            </a:r>
            <a:r>
              <a:rPr lang="el-GR" dirty="0" smtClean="0"/>
              <a:t>Πλατφορμών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8" y="6248803"/>
            <a:ext cx="10266554" cy="50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886" y="1073224"/>
            <a:ext cx="6942227" cy="509295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4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  <a:ln w="9525"/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n-US" smtClean="0"/>
              <a:t>Παράδειγμα λειτουργίας ΙοΤ πλατφόρμας </a:t>
            </a:r>
            <a:endParaRPr lang="en-US" altLang="en-US" smtClean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381892" y="6374898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A566A9-145E-4179-B59A-68E0E9D2BC82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6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95" y="1176120"/>
            <a:ext cx="6189005" cy="501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121776" y="3685943"/>
            <a:ext cx="3024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dirty="0">
                <a:solidFill>
                  <a:srgbClr val="222222"/>
                </a:solidFill>
              </a:rPr>
              <a:t>Πηγή: </a:t>
            </a:r>
            <a:r>
              <a:rPr lang="en-US" altLang="en-US" dirty="0">
                <a:solidFill>
                  <a:srgbClr val="222222"/>
                </a:solidFill>
              </a:rPr>
              <a:t>Analytics, I. (2015). IoT Platforms The central backbone for the Internet of Things. </a:t>
            </a:r>
            <a:r>
              <a:rPr lang="en-US" altLang="en-US" i="1" dirty="0">
                <a:solidFill>
                  <a:srgbClr val="222222"/>
                </a:solidFill>
              </a:rPr>
              <a:t>White paper</a:t>
            </a:r>
            <a:r>
              <a:rPr lang="en-US" altLang="en-US" dirty="0">
                <a:solidFill>
                  <a:srgbClr val="222222"/>
                </a:solidFill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217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  <a:ln w="9525"/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n-US" smtClean="0"/>
              <a:t>Παράδειγμα λειτουργίας ΙοΤ πλατφόρμας </a:t>
            </a:r>
            <a:endParaRPr lang="en-US" altLang="en-US" smtClean="0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37648" y="6363747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1AEEC9-5E12-42EB-8857-1CAFD809499D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dirty="0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8" y="1133911"/>
            <a:ext cx="6270702" cy="480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8698706" y="4825730"/>
            <a:ext cx="3024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dirty="0">
                <a:solidFill>
                  <a:srgbClr val="222222"/>
                </a:solidFill>
              </a:rPr>
              <a:t>Πηγή: </a:t>
            </a:r>
            <a:r>
              <a:rPr lang="en-US" altLang="en-US" dirty="0">
                <a:solidFill>
                  <a:srgbClr val="222222"/>
                </a:solidFill>
              </a:rPr>
              <a:t>Analytics, I. (2015). IoT Platforms The central backbone for the Internet of Things. </a:t>
            </a:r>
            <a:r>
              <a:rPr lang="en-US" altLang="en-US" i="1" dirty="0">
                <a:solidFill>
                  <a:srgbClr val="222222"/>
                </a:solidFill>
              </a:rPr>
              <a:t>White paper</a:t>
            </a:r>
            <a:r>
              <a:rPr lang="en-US" altLang="en-US" dirty="0">
                <a:solidFill>
                  <a:srgbClr val="222222"/>
                </a:solidFill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0855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ΚΡΙΤΗΡΙΑ ΑΞΙΟΛΟΓΗΣΗΣ ΙοΤ ΠΛΑΤΦΟΡΜΩΝ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19" name="Hexagon 11"/>
          <p:cNvSpPr>
            <a:spLocks/>
          </p:cNvSpPr>
          <p:nvPr/>
        </p:nvSpPr>
        <p:spPr bwMode="auto">
          <a:xfrm>
            <a:off x="3341688" y="1504950"/>
            <a:ext cx="1773237" cy="1346200"/>
          </a:xfrm>
          <a:custGeom>
            <a:avLst/>
            <a:gdLst>
              <a:gd name="T0" fmla="*/ 886662 w 1773323"/>
              <a:gd name="T1" fmla="*/ 0 h 1344990"/>
              <a:gd name="T2" fmla="*/ 1773323 w 1773323"/>
              <a:gd name="T3" fmla="*/ 672495 h 1344990"/>
              <a:gd name="T4" fmla="*/ 886662 w 1773323"/>
              <a:gd name="T5" fmla="*/ 1344990 h 1344990"/>
              <a:gd name="T6" fmla="*/ 0 w 1773323"/>
              <a:gd name="T7" fmla="*/ 672495 h 1344990"/>
              <a:gd name="T8" fmla="*/ 1437076 w 1773323"/>
              <a:gd name="T9" fmla="*/ 1344990 h 1344990"/>
              <a:gd name="T10" fmla="*/ 336248 w 1773323"/>
              <a:gd name="T11" fmla="*/ 1344990 h 1344990"/>
              <a:gd name="T12" fmla="*/ 336248 w 1773323"/>
              <a:gd name="T13" fmla="*/ 0 h 1344990"/>
              <a:gd name="T14" fmla="*/ 1437076 w 1773323"/>
              <a:gd name="T15" fmla="*/ 0 h 134499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59859 w 1773323"/>
              <a:gd name="T25" fmla="*/ 197092 h 1344990"/>
              <a:gd name="T26" fmla="*/ 1513464 w 1773323"/>
              <a:gd name="T27" fmla="*/ 1147898 h 13449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73323" h="1344990">
                <a:moveTo>
                  <a:pt x="0" y="672495"/>
                </a:moveTo>
                <a:lnTo>
                  <a:pt x="336248" y="0"/>
                </a:lnTo>
                <a:lnTo>
                  <a:pt x="1437076" y="0"/>
                </a:lnTo>
                <a:lnTo>
                  <a:pt x="1773323" y="672495"/>
                </a:lnTo>
                <a:lnTo>
                  <a:pt x="1437076" y="1344990"/>
                </a:lnTo>
                <a:lnTo>
                  <a:pt x="336248" y="1344990"/>
                </a:lnTo>
                <a:lnTo>
                  <a:pt x="0" y="672495"/>
                </a:lnTo>
                <a:close/>
              </a:path>
            </a:pathLst>
          </a:custGeom>
          <a:solidFill>
            <a:srgbClr val="5B9BD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rgbClr val="FFFFFF"/>
                </a:solidFill>
                <a:cs typeface="Arial" panose="020B0604020202020204" pitchFamily="34" charset="0"/>
              </a:rPr>
              <a:t>Integration APIs</a:t>
            </a:r>
          </a:p>
        </p:txBody>
      </p:sp>
      <p:sp>
        <p:nvSpPr>
          <p:cNvPr id="34820" name="Content Placeholder 2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>
              <a:buFont typeface="Arial" panose="020B0604020202020204" pitchFamily="34" charset="0"/>
              <a:buNone/>
            </a:pP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1" name="Hexagon 22"/>
          <p:cNvSpPr>
            <a:spLocks/>
          </p:cNvSpPr>
          <p:nvPr/>
        </p:nvSpPr>
        <p:spPr bwMode="auto">
          <a:xfrm>
            <a:off x="4764088" y="3959225"/>
            <a:ext cx="1608137" cy="1285875"/>
          </a:xfrm>
          <a:custGeom>
            <a:avLst/>
            <a:gdLst>
              <a:gd name="T0" fmla="*/ 804242 w 1608484"/>
              <a:gd name="T1" fmla="*/ 0 h 1286021"/>
              <a:gd name="T2" fmla="*/ 1608484 w 1608484"/>
              <a:gd name="T3" fmla="*/ 643011 h 1286021"/>
              <a:gd name="T4" fmla="*/ 804242 w 1608484"/>
              <a:gd name="T5" fmla="*/ 1286021 h 1286021"/>
              <a:gd name="T6" fmla="*/ 0 w 1608484"/>
              <a:gd name="T7" fmla="*/ 643011 h 1286021"/>
              <a:gd name="T8" fmla="*/ 1286979 w 1608484"/>
              <a:gd name="T9" fmla="*/ 1286021 h 1286021"/>
              <a:gd name="T10" fmla="*/ 321505 w 1608484"/>
              <a:gd name="T11" fmla="*/ 1286021 h 1286021"/>
              <a:gd name="T12" fmla="*/ 321505 w 1608484"/>
              <a:gd name="T13" fmla="*/ 0 h 1286021"/>
              <a:gd name="T14" fmla="*/ 1286979 w 1608484"/>
              <a:gd name="T15" fmla="*/ 0 h 128602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41209 w 1608484"/>
              <a:gd name="T25" fmla="*/ 192852 h 1286021"/>
              <a:gd name="T26" fmla="*/ 1367275 w 1608484"/>
              <a:gd name="T27" fmla="*/ 1093169 h 12860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08484" h="1286021">
                <a:moveTo>
                  <a:pt x="0" y="643011"/>
                </a:moveTo>
                <a:lnTo>
                  <a:pt x="321505" y="0"/>
                </a:lnTo>
                <a:lnTo>
                  <a:pt x="1286979" y="0"/>
                </a:lnTo>
                <a:lnTo>
                  <a:pt x="1608484" y="643011"/>
                </a:lnTo>
                <a:lnTo>
                  <a:pt x="1286979" y="1286021"/>
                </a:lnTo>
                <a:lnTo>
                  <a:pt x="321505" y="1286021"/>
                </a:lnTo>
                <a:lnTo>
                  <a:pt x="0" y="643011"/>
                </a:lnTo>
                <a:close/>
              </a:path>
            </a:pathLst>
          </a:custGeom>
          <a:solidFill>
            <a:srgbClr val="C00000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34822" name="Hexagon 24"/>
          <p:cNvSpPr>
            <a:spLocks/>
          </p:cNvSpPr>
          <p:nvPr/>
        </p:nvSpPr>
        <p:spPr bwMode="auto">
          <a:xfrm>
            <a:off x="5975350" y="3319463"/>
            <a:ext cx="2344738" cy="1535112"/>
          </a:xfrm>
          <a:custGeom>
            <a:avLst/>
            <a:gdLst>
              <a:gd name="T0" fmla="*/ 1172307 w 2344613"/>
              <a:gd name="T1" fmla="*/ 0 h 1535725"/>
              <a:gd name="T2" fmla="*/ 2344613 w 2344613"/>
              <a:gd name="T3" fmla="*/ 767863 h 1535725"/>
              <a:gd name="T4" fmla="*/ 1172307 w 2344613"/>
              <a:gd name="T5" fmla="*/ 1535725 h 1535725"/>
              <a:gd name="T6" fmla="*/ 0 w 2344613"/>
              <a:gd name="T7" fmla="*/ 767863 h 1535725"/>
              <a:gd name="T8" fmla="*/ 1960682 w 2344613"/>
              <a:gd name="T9" fmla="*/ 1535725 h 1535725"/>
              <a:gd name="T10" fmla="*/ 383931 w 2344613"/>
              <a:gd name="T11" fmla="*/ 1535725 h 1535725"/>
              <a:gd name="T12" fmla="*/ 383931 w 2344613"/>
              <a:gd name="T13" fmla="*/ 0 h 1535725"/>
              <a:gd name="T14" fmla="*/ 1960682 w 2344613"/>
              <a:gd name="T15" fmla="*/ 0 h 1535725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323361 w 2344613"/>
              <a:gd name="T25" fmla="*/ 211802 h 1535725"/>
              <a:gd name="T26" fmla="*/ 2021252 w 2344613"/>
              <a:gd name="T27" fmla="*/ 1323923 h 15357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44613" h="1535725">
                <a:moveTo>
                  <a:pt x="0" y="767862"/>
                </a:moveTo>
                <a:lnTo>
                  <a:pt x="383931" y="0"/>
                </a:lnTo>
                <a:lnTo>
                  <a:pt x="1960682" y="0"/>
                </a:lnTo>
                <a:lnTo>
                  <a:pt x="2344613" y="767862"/>
                </a:lnTo>
                <a:lnTo>
                  <a:pt x="1960682" y="1535725"/>
                </a:lnTo>
                <a:lnTo>
                  <a:pt x="383931" y="1535725"/>
                </a:lnTo>
                <a:lnTo>
                  <a:pt x="0" y="767862"/>
                </a:lnTo>
                <a:close/>
              </a:path>
            </a:pathLst>
          </a:custGeom>
          <a:solidFill>
            <a:srgbClr val="BF9000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Communication</a:t>
            </a:r>
          </a:p>
        </p:txBody>
      </p:sp>
      <p:sp>
        <p:nvSpPr>
          <p:cNvPr id="34823" name="Hexagon 25"/>
          <p:cNvSpPr>
            <a:spLocks/>
          </p:cNvSpPr>
          <p:nvPr/>
        </p:nvSpPr>
        <p:spPr bwMode="auto">
          <a:xfrm>
            <a:off x="6065838" y="1839913"/>
            <a:ext cx="1671637" cy="1552575"/>
          </a:xfrm>
          <a:custGeom>
            <a:avLst/>
            <a:gdLst>
              <a:gd name="T0" fmla="*/ 835826 w 1671651"/>
              <a:gd name="T1" fmla="*/ 0 h 1552733"/>
              <a:gd name="T2" fmla="*/ 1671651 w 1671651"/>
              <a:gd name="T3" fmla="*/ 776367 h 1552733"/>
              <a:gd name="T4" fmla="*/ 835826 w 1671651"/>
              <a:gd name="T5" fmla="*/ 1552733 h 1552733"/>
              <a:gd name="T6" fmla="*/ 0 w 1671651"/>
              <a:gd name="T7" fmla="*/ 776367 h 1552733"/>
              <a:gd name="T8" fmla="*/ 1283468 w 1671651"/>
              <a:gd name="T9" fmla="*/ 1552733 h 1552733"/>
              <a:gd name="T10" fmla="*/ 388183 w 1671651"/>
              <a:gd name="T11" fmla="*/ 1552733 h 1552733"/>
              <a:gd name="T12" fmla="*/ 388183 w 1671651"/>
              <a:gd name="T13" fmla="*/ 0 h 1552733"/>
              <a:gd name="T14" fmla="*/ 1283468 w 1671651"/>
              <a:gd name="T15" fmla="*/ 0 h 155273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68699 w 1671651"/>
              <a:gd name="T25" fmla="*/ 249584 h 1552733"/>
              <a:gd name="T26" fmla="*/ 1402952 w 1671651"/>
              <a:gd name="T27" fmla="*/ 1303149 h 15527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71651" h="1552733">
                <a:moveTo>
                  <a:pt x="0" y="776367"/>
                </a:moveTo>
                <a:lnTo>
                  <a:pt x="388183" y="0"/>
                </a:lnTo>
                <a:lnTo>
                  <a:pt x="1283468" y="0"/>
                </a:lnTo>
                <a:lnTo>
                  <a:pt x="1671651" y="776367"/>
                </a:lnTo>
                <a:lnTo>
                  <a:pt x="1283468" y="1552733"/>
                </a:lnTo>
                <a:lnTo>
                  <a:pt x="388183" y="1552733"/>
                </a:lnTo>
                <a:lnTo>
                  <a:pt x="0" y="776367"/>
                </a:lnTo>
                <a:close/>
              </a:path>
            </a:pathLst>
          </a:custGeom>
          <a:solidFill>
            <a:srgbClr val="C55A11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Analytics</a:t>
            </a:r>
          </a:p>
        </p:txBody>
      </p:sp>
      <p:sp>
        <p:nvSpPr>
          <p:cNvPr id="34824" name="Hexagon 26"/>
          <p:cNvSpPr>
            <a:spLocks/>
          </p:cNvSpPr>
          <p:nvPr/>
        </p:nvSpPr>
        <p:spPr bwMode="auto">
          <a:xfrm>
            <a:off x="7900988" y="3959225"/>
            <a:ext cx="2063750" cy="1235075"/>
          </a:xfrm>
          <a:custGeom>
            <a:avLst/>
            <a:gdLst>
              <a:gd name="T0" fmla="*/ 1031603 w 2063206"/>
              <a:gd name="T1" fmla="*/ 0 h 1234979"/>
              <a:gd name="T2" fmla="*/ 2063206 w 2063206"/>
              <a:gd name="T3" fmla="*/ 617490 h 1234979"/>
              <a:gd name="T4" fmla="*/ 1031603 w 2063206"/>
              <a:gd name="T5" fmla="*/ 1234979 h 1234979"/>
              <a:gd name="T6" fmla="*/ 0 w 2063206"/>
              <a:gd name="T7" fmla="*/ 617490 h 1234979"/>
              <a:gd name="T8" fmla="*/ 1754461 w 2063206"/>
              <a:gd name="T9" fmla="*/ 1234979 h 1234979"/>
              <a:gd name="T10" fmla="*/ 308745 w 2063206"/>
              <a:gd name="T11" fmla="*/ 1234979 h 1234979"/>
              <a:gd name="T12" fmla="*/ 308745 w 2063206"/>
              <a:gd name="T13" fmla="*/ 0 h 1234979"/>
              <a:gd name="T14" fmla="*/ 1754461 w 2063206"/>
              <a:gd name="T15" fmla="*/ 0 h 123497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74849 w 2063206"/>
              <a:gd name="T25" fmla="*/ 164517 h 1234979"/>
              <a:gd name="T26" fmla="*/ 1788357 w 2063206"/>
              <a:gd name="T27" fmla="*/ 1070462 h 12349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63206" h="1234979">
                <a:moveTo>
                  <a:pt x="0" y="617490"/>
                </a:moveTo>
                <a:lnTo>
                  <a:pt x="308745" y="0"/>
                </a:lnTo>
                <a:lnTo>
                  <a:pt x="1754461" y="0"/>
                </a:lnTo>
                <a:lnTo>
                  <a:pt x="2063206" y="617490"/>
                </a:lnTo>
                <a:lnTo>
                  <a:pt x="1754461" y="1234979"/>
                </a:lnTo>
                <a:lnTo>
                  <a:pt x="308745" y="1234979"/>
                </a:lnTo>
                <a:lnTo>
                  <a:pt x="0" y="617490"/>
                </a:lnTo>
                <a:close/>
              </a:path>
            </a:pathLst>
          </a:custGeom>
          <a:solidFill>
            <a:srgbClr val="333F50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Visualization</a:t>
            </a:r>
          </a:p>
        </p:txBody>
      </p:sp>
      <p:sp>
        <p:nvSpPr>
          <p:cNvPr id="34825" name="Hexagon 27"/>
          <p:cNvSpPr>
            <a:spLocks/>
          </p:cNvSpPr>
          <p:nvPr/>
        </p:nvSpPr>
        <p:spPr bwMode="auto">
          <a:xfrm>
            <a:off x="7359650" y="1290638"/>
            <a:ext cx="1371600" cy="1177925"/>
          </a:xfrm>
          <a:custGeom>
            <a:avLst/>
            <a:gdLst>
              <a:gd name="T0" fmla="*/ 685800 w 1371600"/>
              <a:gd name="T1" fmla="*/ 0 h 1179201"/>
              <a:gd name="T2" fmla="*/ 1371600 w 1371600"/>
              <a:gd name="T3" fmla="*/ 589601 h 1179201"/>
              <a:gd name="T4" fmla="*/ 685800 w 1371600"/>
              <a:gd name="T5" fmla="*/ 1179201 h 1179201"/>
              <a:gd name="T6" fmla="*/ 0 w 1371600"/>
              <a:gd name="T7" fmla="*/ 589601 h 1179201"/>
              <a:gd name="T8" fmla="*/ 1076800 w 1371600"/>
              <a:gd name="T9" fmla="*/ 1179201 h 1179201"/>
              <a:gd name="T10" fmla="*/ 294800 w 1371600"/>
              <a:gd name="T11" fmla="*/ 1179201 h 1179201"/>
              <a:gd name="T12" fmla="*/ 294800 w 1371600"/>
              <a:gd name="T13" fmla="*/ 0 h 1179201"/>
              <a:gd name="T14" fmla="*/ 1076800 w 1371600"/>
              <a:gd name="T15" fmla="*/ 0 h 117920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12567 w 1371600"/>
              <a:gd name="T25" fmla="*/ 182749 h 1179201"/>
              <a:gd name="T26" fmla="*/ 1159033 w 1371600"/>
              <a:gd name="T27" fmla="*/ 996452 h 11792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71600" h="1179201">
                <a:moveTo>
                  <a:pt x="0" y="589601"/>
                </a:moveTo>
                <a:lnTo>
                  <a:pt x="294800" y="0"/>
                </a:lnTo>
                <a:lnTo>
                  <a:pt x="1076800" y="0"/>
                </a:lnTo>
                <a:lnTo>
                  <a:pt x="1371600" y="589601"/>
                </a:lnTo>
                <a:lnTo>
                  <a:pt x="1076800" y="1179201"/>
                </a:lnTo>
                <a:lnTo>
                  <a:pt x="294800" y="1179201"/>
                </a:lnTo>
                <a:lnTo>
                  <a:pt x="0" y="589601"/>
                </a:lnTo>
                <a:close/>
              </a:path>
            </a:pathLst>
          </a:custGeom>
          <a:solidFill>
            <a:srgbClr val="8497B0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Hosting</a:t>
            </a:r>
          </a:p>
        </p:txBody>
      </p:sp>
      <p:sp>
        <p:nvSpPr>
          <p:cNvPr id="34826" name="Hexagon 28"/>
          <p:cNvSpPr>
            <a:spLocks/>
          </p:cNvSpPr>
          <p:nvPr/>
        </p:nvSpPr>
        <p:spPr bwMode="auto">
          <a:xfrm>
            <a:off x="7323138" y="2325688"/>
            <a:ext cx="2425700" cy="1633537"/>
          </a:xfrm>
          <a:custGeom>
            <a:avLst/>
            <a:gdLst>
              <a:gd name="T0" fmla="*/ 1212833 w 2425665"/>
              <a:gd name="T1" fmla="*/ 0 h 1632834"/>
              <a:gd name="T2" fmla="*/ 2425665 w 2425665"/>
              <a:gd name="T3" fmla="*/ 816417 h 1632834"/>
              <a:gd name="T4" fmla="*/ 1212833 w 2425665"/>
              <a:gd name="T5" fmla="*/ 1632834 h 1632834"/>
              <a:gd name="T6" fmla="*/ 0 w 2425665"/>
              <a:gd name="T7" fmla="*/ 816417 h 1632834"/>
              <a:gd name="T8" fmla="*/ 2017456 w 2425665"/>
              <a:gd name="T9" fmla="*/ 1632834 h 1632834"/>
              <a:gd name="T10" fmla="*/ 408209 w 2425665"/>
              <a:gd name="T11" fmla="*/ 1632834 h 1632834"/>
              <a:gd name="T12" fmla="*/ 408209 w 2425665"/>
              <a:gd name="T13" fmla="*/ 0 h 1632834"/>
              <a:gd name="T14" fmla="*/ 2017456 w 2425665"/>
              <a:gd name="T15" fmla="*/ 0 h 163283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338208 w 2425665"/>
              <a:gd name="T25" fmla="*/ 227665 h 1632834"/>
              <a:gd name="T26" fmla="*/ 2087457 w 2425665"/>
              <a:gd name="T27" fmla="*/ 1405169 h 16328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25665" h="1632834">
                <a:moveTo>
                  <a:pt x="0" y="816417"/>
                </a:moveTo>
                <a:lnTo>
                  <a:pt x="408209" y="0"/>
                </a:lnTo>
                <a:lnTo>
                  <a:pt x="2017456" y="0"/>
                </a:lnTo>
                <a:lnTo>
                  <a:pt x="2425665" y="816417"/>
                </a:lnTo>
                <a:lnTo>
                  <a:pt x="2017456" y="1632834"/>
                </a:lnTo>
                <a:lnTo>
                  <a:pt x="408209" y="1632834"/>
                </a:lnTo>
                <a:lnTo>
                  <a:pt x="0" y="816417"/>
                </a:lnTo>
                <a:close/>
              </a:path>
            </a:pathLst>
          </a:custGeom>
          <a:solidFill>
            <a:srgbClr val="F4B183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Push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Notifications</a:t>
            </a:r>
          </a:p>
        </p:txBody>
      </p:sp>
      <p:sp>
        <p:nvSpPr>
          <p:cNvPr id="34827" name="Hexagon 29"/>
          <p:cNvSpPr>
            <a:spLocks/>
          </p:cNvSpPr>
          <p:nvPr/>
        </p:nvSpPr>
        <p:spPr bwMode="auto">
          <a:xfrm>
            <a:off x="4662488" y="2198688"/>
            <a:ext cx="1873250" cy="1760537"/>
          </a:xfrm>
          <a:custGeom>
            <a:avLst/>
            <a:gdLst>
              <a:gd name="T0" fmla="*/ 936487 w 1872974"/>
              <a:gd name="T1" fmla="*/ 0 h 1759360"/>
              <a:gd name="T2" fmla="*/ 1872974 w 1872974"/>
              <a:gd name="T3" fmla="*/ 879680 h 1759360"/>
              <a:gd name="T4" fmla="*/ 936487 w 1872974"/>
              <a:gd name="T5" fmla="*/ 1759360 h 1759360"/>
              <a:gd name="T6" fmla="*/ 0 w 1872974"/>
              <a:gd name="T7" fmla="*/ 879680 h 1759360"/>
              <a:gd name="T8" fmla="*/ 1433134 w 1872974"/>
              <a:gd name="T9" fmla="*/ 1759360 h 1759360"/>
              <a:gd name="T10" fmla="*/ 439840 w 1872974"/>
              <a:gd name="T11" fmla="*/ 1759360 h 1759360"/>
              <a:gd name="T12" fmla="*/ 439840 w 1872974"/>
              <a:gd name="T13" fmla="*/ 0 h 1759360"/>
              <a:gd name="T14" fmla="*/ 1433134 w 1872974"/>
              <a:gd name="T15" fmla="*/ 0 h 175936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302694 w 1872974"/>
              <a:gd name="T25" fmla="*/ 284333 h 1759360"/>
              <a:gd name="T26" fmla="*/ 1570280 w 1872974"/>
              <a:gd name="T27" fmla="*/ 1475027 h 17593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72974" h="1759360">
                <a:moveTo>
                  <a:pt x="0" y="879680"/>
                </a:moveTo>
                <a:lnTo>
                  <a:pt x="439840" y="0"/>
                </a:lnTo>
                <a:lnTo>
                  <a:pt x="1433134" y="0"/>
                </a:lnTo>
                <a:lnTo>
                  <a:pt x="1872974" y="879680"/>
                </a:lnTo>
                <a:lnTo>
                  <a:pt x="1433134" y="1759360"/>
                </a:lnTo>
                <a:lnTo>
                  <a:pt x="439840" y="1759360"/>
                </a:lnTo>
                <a:lnTo>
                  <a:pt x="0" y="879680"/>
                </a:lnTo>
                <a:close/>
              </a:path>
            </a:pathLst>
          </a:custGeom>
          <a:solidFill>
            <a:srgbClr val="70AD47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Trigger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Actions</a:t>
            </a:r>
          </a:p>
        </p:txBody>
      </p:sp>
      <p:sp>
        <p:nvSpPr>
          <p:cNvPr id="34828" name="Hexagon 31"/>
          <p:cNvSpPr>
            <a:spLocks/>
          </p:cNvSpPr>
          <p:nvPr/>
        </p:nvSpPr>
        <p:spPr bwMode="auto">
          <a:xfrm>
            <a:off x="3209925" y="2851150"/>
            <a:ext cx="2135188" cy="1609725"/>
          </a:xfrm>
          <a:custGeom>
            <a:avLst/>
            <a:gdLst>
              <a:gd name="T0" fmla="*/ 1067443 w 2134886"/>
              <a:gd name="T1" fmla="*/ 0 h 1610121"/>
              <a:gd name="T2" fmla="*/ 2134886 w 2134886"/>
              <a:gd name="T3" fmla="*/ 805061 h 1610121"/>
              <a:gd name="T4" fmla="*/ 1067443 w 2134886"/>
              <a:gd name="T5" fmla="*/ 1610121 h 1610121"/>
              <a:gd name="T6" fmla="*/ 0 w 2134886"/>
              <a:gd name="T7" fmla="*/ 805061 h 1610121"/>
              <a:gd name="T8" fmla="*/ 1732356 w 2134886"/>
              <a:gd name="T9" fmla="*/ 1610121 h 1610121"/>
              <a:gd name="T10" fmla="*/ 402530 w 2134886"/>
              <a:gd name="T11" fmla="*/ 1610121 h 1610121"/>
              <a:gd name="T12" fmla="*/ 402530 w 2134886"/>
              <a:gd name="T13" fmla="*/ 0 h 1610121"/>
              <a:gd name="T14" fmla="*/ 1732356 w 2134886"/>
              <a:gd name="T15" fmla="*/ 0 h 1610121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312084 w 2134886"/>
              <a:gd name="T25" fmla="*/ 235372 h 1610121"/>
              <a:gd name="T26" fmla="*/ 1822802 w 2134886"/>
              <a:gd name="T27" fmla="*/ 1374749 h 161012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34886" h="1610121">
                <a:moveTo>
                  <a:pt x="0" y="805061"/>
                </a:moveTo>
                <a:lnTo>
                  <a:pt x="402530" y="0"/>
                </a:lnTo>
                <a:lnTo>
                  <a:pt x="1732356" y="0"/>
                </a:lnTo>
                <a:lnTo>
                  <a:pt x="2134886" y="805061"/>
                </a:lnTo>
                <a:lnTo>
                  <a:pt x="1732356" y="1610121"/>
                </a:lnTo>
                <a:lnTo>
                  <a:pt x="402530" y="1610121"/>
                </a:lnTo>
                <a:lnTo>
                  <a:pt x="0" y="805061"/>
                </a:lnTo>
                <a:close/>
              </a:path>
            </a:pathLst>
          </a:custGeom>
          <a:solidFill>
            <a:srgbClr val="222A3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</a:rPr>
              <a:t>      </a:t>
            </a:r>
            <a:r>
              <a:rPr lang="en-US" altLang="en-US" b="1">
                <a:solidFill>
                  <a:srgbClr val="FFFFFF"/>
                </a:solidFill>
              </a:rPr>
              <a:t>Storage</a:t>
            </a:r>
          </a:p>
        </p:txBody>
      </p:sp>
      <p:sp>
        <p:nvSpPr>
          <p:cNvPr id="34829" name="Hexagon 32"/>
          <p:cNvSpPr>
            <a:spLocks/>
          </p:cNvSpPr>
          <p:nvPr/>
        </p:nvSpPr>
        <p:spPr bwMode="auto">
          <a:xfrm>
            <a:off x="2346325" y="2335213"/>
            <a:ext cx="1382713" cy="1166812"/>
          </a:xfrm>
          <a:custGeom>
            <a:avLst/>
            <a:gdLst>
              <a:gd name="T0" fmla="*/ 691661 w 1383322"/>
              <a:gd name="T1" fmla="*/ 0 h 1165997"/>
              <a:gd name="T2" fmla="*/ 1383322 w 1383322"/>
              <a:gd name="T3" fmla="*/ 582999 h 1165997"/>
              <a:gd name="T4" fmla="*/ 691661 w 1383322"/>
              <a:gd name="T5" fmla="*/ 1165997 h 1165997"/>
              <a:gd name="T6" fmla="*/ 0 w 1383322"/>
              <a:gd name="T7" fmla="*/ 582999 h 1165997"/>
              <a:gd name="T8" fmla="*/ 1091823 w 1383322"/>
              <a:gd name="T9" fmla="*/ 1165997 h 1165997"/>
              <a:gd name="T10" fmla="*/ 291499 w 1383322"/>
              <a:gd name="T11" fmla="*/ 1165997 h 1165997"/>
              <a:gd name="T12" fmla="*/ 291499 w 1383322"/>
              <a:gd name="T13" fmla="*/ 0 h 1165997"/>
              <a:gd name="T14" fmla="*/ 1091823 w 1383322"/>
              <a:gd name="T15" fmla="*/ 0 h 1165997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12443 w 1383322"/>
              <a:gd name="T25" fmla="*/ 179068 h 1165997"/>
              <a:gd name="T26" fmla="*/ 1170879 w 1383322"/>
              <a:gd name="T27" fmla="*/ 986929 h 11659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83322" h="1165997">
                <a:moveTo>
                  <a:pt x="0" y="582999"/>
                </a:moveTo>
                <a:lnTo>
                  <a:pt x="291499" y="0"/>
                </a:lnTo>
                <a:lnTo>
                  <a:pt x="1091823" y="0"/>
                </a:lnTo>
                <a:lnTo>
                  <a:pt x="1383322" y="582999"/>
                </a:lnTo>
                <a:lnTo>
                  <a:pt x="1091823" y="1165997"/>
                </a:lnTo>
                <a:lnTo>
                  <a:pt x="291499" y="1165997"/>
                </a:lnTo>
                <a:lnTo>
                  <a:pt x="0" y="582999"/>
                </a:lnTo>
                <a:close/>
              </a:path>
            </a:pathLst>
          </a:custGeom>
          <a:solidFill>
            <a:srgbClr val="D0CECE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BLOB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4830" name="Hexagon 33"/>
          <p:cNvSpPr>
            <a:spLocks/>
          </p:cNvSpPr>
          <p:nvPr/>
        </p:nvSpPr>
        <p:spPr bwMode="auto">
          <a:xfrm>
            <a:off x="3652838" y="4137025"/>
            <a:ext cx="1598612" cy="1431925"/>
          </a:xfrm>
          <a:custGeom>
            <a:avLst/>
            <a:gdLst>
              <a:gd name="T0" fmla="*/ 799108 w 1598215"/>
              <a:gd name="T1" fmla="*/ 0 h 1432380"/>
              <a:gd name="T2" fmla="*/ 1598215 w 1598215"/>
              <a:gd name="T3" fmla="*/ 716190 h 1432380"/>
              <a:gd name="T4" fmla="*/ 799108 w 1598215"/>
              <a:gd name="T5" fmla="*/ 1432380 h 1432380"/>
              <a:gd name="T6" fmla="*/ 0 w 1598215"/>
              <a:gd name="T7" fmla="*/ 716190 h 1432380"/>
              <a:gd name="T8" fmla="*/ 1240120 w 1598215"/>
              <a:gd name="T9" fmla="*/ 1432380 h 1432380"/>
              <a:gd name="T10" fmla="*/ 358095 w 1598215"/>
              <a:gd name="T11" fmla="*/ 1432380 h 1432380"/>
              <a:gd name="T12" fmla="*/ 358095 w 1598215"/>
              <a:gd name="T13" fmla="*/ 0 h 1432380"/>
              <a:gd name="T14" fmla="*/ 1240120 w 1598215"/>
              <a:gd name="T15" fmla="*/ 0 h 143238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52550 w 1598215"/>
              <a:gd name="T25" fmla="*/ 226344 h 1432380"/>
              <a:gd name="T26" fmla="*/ 1345665 w 1598215"/>
              <a:gd name="T27" fmla="*/ 1206036 h 14323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8215" h="1432380">
                <a:moveTo>
                  <a:pt x="0" y="716190"/>
                </a:moveTo>
                <a:lnTo>
                  <a:pt x="358095" y="0"/>
                </a:lnTo>
                <a:lnTo>
                  <a:pt x="1240120" y="0"/>
                </a:lnTo>
                <a:lnTo>
                  <a:pt x="1598215" y="716190"/>
                </a:lnTo>
                <a:lnTo>
                  <a:pt x="1240120" y="1432380"/>
                </a:lnTo>
                <a:lnTo>
                  <a:pt x="358095" y="1432380"/>
                </a:lnTo>
                <a:lnTo>
                  <a:pt x="0" y="716190"/>
                </a:lnTo>
                <a:close/>
              </a:path>
            </a:pathLst>
          </a:custGeom>
          <a:solidFill>
            <a:srgbClr val="FFD966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Mobile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SDKs</a:t>
            </a:r>
          </a:p>
        </p:txBody>
      </p:sp>
      <p:sp>
        <p:nvSpPr>
          <p:cNvPr id="34831" name="Hexagon 34"/>
          <p:cNvSpPr>
            <a:spLocks/>
          </p:cNvSpPr>
          <p:nvPr/>
        </p:nvSpPr>
        <p:spPr bwMode="auto">
          <a:xfrm>
            <a:off x="1968500" y="3509963"/>
            <a:ext cx="2011363" cy="1436687"/>
          </a:xfrm>
          <a:custGeom>
            <a:avLst/>
            <a:gdLst>
              <a:gd name="T0" fmla="*/ 1005456 w 2010911"/>
              <a:gd name="T1" fmla="*/ 0 h 1436778"/>
              <a:gd name="T2" fmla="*/ 2010911 w 2010911"/>
              <a:gd name="T3" fmla="*/ 718389 h 1436778"/>
              <a:gd name="T4" fmla="*/ 1005456 w 2010911"/>
              <a:gd name="T5" fmla="*/ 1436778 h 1436778"/>
              <a:gd name="T6" fmla="*/ 0 w 2010911"/>
              <a:gd name="T7" fmla="*/ 718389 h 1436778"/>
              <a:gd name="T8" fmla="*/ 1651717 w 2010911"/>
              <a:gd name="T9" fmla="*/ 1436778 h 1436778"/>
              <a:gd name="T10" fmla="*/ 359195 w 2010911"/>
              <a:gd name="T11" fmla="*/ 1436778 h 1436778"/>
              <a:gd name="T12" fmla="*/ 359195 w 2010911"/>
              <a:gd name="T13" fmla="*/ 0 h 1436778"/>
              <a:gd name="T14" fmla="*/ 1651717 w 2010911"/>
              <a:gd name="T15" fmla="*/ 0 h 1436778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87307 w 2010911"/>
              <a:gd name="T25" fmla="*/ 205279 h 1436778"/>
              <a:gd name="T26" fmla="*/ 1723604 w 2010911"/>
              <a:gd name="T27" fmla="*/ 1231499 h 143677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0911" h="1436778">
                <a:moveTo>
                  <a:pt x="0" y="718389"/>
                </a:moveTo>
                <a:lnTo>
                  <a:pt x="359195" y="0"/>
                </a:lnTo>
                <a:lnTo>
                  <a:pt x="1651717" y="0"/>
                </a:lnTo>
                <a:lnTo>
                  <a:pt x="2010911" y="718389"/>
                </a:lnTo>
                <a:lnTo>
                  <a:pt x="1651717" y="1436778"/>
                </a:lnTo>
                <a:lnTo>
                  <a:pt x="359195" y="1436778"/>
                </a:lnTo>
                <a:lnTo>
                  <a:pt x="0" y="718389"/>
                </a:lnTo>
                <a:close/>
              </a:path>
            </a:pathLst>
          </a:custGeom>
          <a:solidFill>
            <a:srgbClr val="767171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Geolocation</a:t>
            </a:r>
          </a:p>
        </p:txBody>
      </p:sp>
      <p:sp>
        <p:nvSpPr>
          <p:cNvPr id="34832" name="Hexagon 35"/>
          <p:cNvSpPr>
            <a:spLocks/>
          </p:cNvSpPr>
          <p:nvPr/>
        </p:nvSpPr>
        <p:spPr bwMode="auto">
          <a:xfrm>
            <a:off x="1258888" y="2774950"/>
            <a:ext cx="1484312" cy="1503363"/>
          </a:xfrm>
          <a:custGeom>
            <a:avLst/>
            <a:gdLst>
              <a:gd name="T0" fmla="*/ 742237 w 1484473"/>
              <a:gd name="T1" fmla="*/ 0 h 1504160"/>
              <a:gd name="T2" fmla="*/ 1484473 w 1484473"/>
              <a:gd name="T3" fmla="*/ 752080 h 1504160"/>
              <a:gd name="T4" fmla="*/ 742237 w 1484473"/>
              <a:gd name="T5" fmla="*/ 1504160 h 1504160"/>
              <a:gd name="T6" fmla="*/ 0 w 1484473"/>
              <a:gd name="T7" fmla="*/ 752080 h 1504160"/>
              <a:gd name="T8" fmla="*/ 1113355 w 1484473"/>
              <a:gd name="T9" fmla="*/ 1504160 h 1504160"/>
              <a:gd name="T10" fmla="*/ 371118 w 1484473"/>
              <a:gd name="T11" fmla="*/ 1504160 h 1504160"/>
              <a:gd name="T12" fmla="*/ 371118 w 1484473"/>
              <a:gd name="T13" fmla="*/ 0 h 1504160"/>
              <a:gd name="T14" fmla="*/ 1113355 w 1484473"/>
              <a:gd name="T15" fmla="*/ 0 h 150416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47412 w 1484473"/>
              <a:gd name="T25" fmla="*/ 250693 h 1504160"/>
              <a:gd name="T26" fmla="*/ 1237061 w 1484473"/>
              <a:gd name="T27" fmla="*/ 1253467 h 15041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84473" h="1504160">
                <a:moveTo>
                  <a:pt x="0" y="752080"/>
                </a:moveTo>
                <a:lnTo>
                  <a:pt x="371118" y="0"/>
                </a:lnTo>
                <a:lnTo>
                  <a:pt x="1113355" y="0"/>
                </a:lnTo>
                <a:lnTo>
                  <a:pt x="1484473" y="752080"/>
                </a:lnTo>
                <a:lnTo>
                  <a:pt x="1113355" y="1504160"/>
                </a:lnTo>
                <a:lnTo>
                  <a:pt x="371118" y="1504160"/>
                </a:lnTo>
                <a:lnTo>
                  <a:pt x="0" y="752080"/>
                </a:lnTo>
                <a:close/>
              </a:path>
            </a:pathLst>
          </a:custGeom>
          <a:solidFill>
            <a:srgbClr val="FFC000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Pricing Plans</a:t>
            </a:r>
          </a:p>
        </p:txBody>
      </p:sp>
      <p:sp>
        <p:nvSpPr>
          <p:cNvPr id="34833" name="Hexagon 36"/>
          <p:cNvSpPr>
            <a:spLocks/>
          </p:cNvSpPr>
          <p:nvPr/>
        </p:nvSpPr>
        <p:spPr bwMode="auto">
          <a:xfrm>
            <a:off x="6035675" y="4733925"/>
            <a:ext cx="2224088" cy="790575"/>
          </a:xfrm>
          <a:custGeom>
            <a:avLst/>
            <a:gdLst>
              <a:gd name="T0" fmla="*/ 1112144 w 2224287"/>
              <a:gd name="T1" fmla="*/ 0 h 791303"/>
              <a:gd name="T2" fmla="*/ 2224287 w 2224287"/>
              <a:gd name="T3" fmla="*/ 395652 h 791303"/>
              <a:gd name="T4" fmla="*/ 1112144 w 2224287"/>
              <a:gd name="T5" fmla="*/ 791303 h 791303"/>
              <a:gd name="T6" fmla="*/ 0 w 2224287"/>
              <a:gd name="T7" fmla="*/ 395652 h 791303"/>
              <a:gd name="T8" fmla="*/ 2026461 w 2224287"/>
              <a:gd name="T9" fmla="*/ 791303 h 791303"/>
              <a:gd name="T10" fmla="*/ 197826 w 2224287"/>
              <a:gd name="T11" fmla="*/ 791303 h 791303"/>
              <a:gd name="T12" fmla="*/ 197826 w 2224287"/>
              <a:gd name="T13" fmla="*/ 0 h 791303"/>
              <a:gd name="T14" fmla="*/ 2026461 w 2224287"/>
              <a:gd name="T15" fmla="*/ 0 h 791303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51299 w 2224287"/>
              <a:gd name="T25" fmla="*/ 89401 h 791303"/>
              <a:gd name="T26" fmla="*/ 1972988 w 2224287"/>
              <a:gd name="T27" fmla="*/ 701902 h 7913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24287" h="791303">
                <a:moveTo>
                  <a:pt x="0" y="395651"/>
                </a:moveTo>
                <a:lnTo>
                  <a:pt x="197826" y="0"/>
                </a:lnTo>
                <a:lnTo>
                  <a:pt x="2026461" y="0"/>
                </a:lnTo>
                <a:lnTo>
                  <a:pt x="2224287" y="395651"/>
                </a:lnTo>
                <a:lnTo>
                  <a:pt x="2026461" y="791303"/>
                </a:lnTo>
                <a:lnTo>
                  <a:pt x="197826" y="791303"/>
                </a:lnTo>
                <a:lnTo>
                  <a:pt x="0" y="395651"/>
                </a:lnTo>
                <a:close/>
              </a:path>
            </a:pathLst>
          </a:custGeom>
          <a:solidFill>
            <a:srgbClr val="548235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Programming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Languages</a:t>
            </a:r>
          </a:p>
        </p:txBody>
      </p:sp>
      <p:sp>
        <p:nvSpPr>
          <p:cNvPr id="34834" name="Hexagon 37"/>
          <p:cNvSpPr>
            <a:spLocks/>
          </p:cNvSpPr>
          <p:nvPr/>
        </p:nvSpPr>
        <p:spPr bwMode="auto">
          <a:xfrm>
            <a:off x="9170988" y="2682875"/>
            <a:ext cx="1887537" cy="1687513"/>
          </a:xfrm>
          <a:custGeom>
            <a:avLst/>
            <a:gdLst>
              <a:gd name="T0" fmla="*/ 943707 w 1887413"/>
              <a:gd name="T1" fmla="*/ 0 h 1686034"/>
              <a:gd name="T2" fmla="*/ 1887413 w 1887413"/>
              <a:gd name="T3" fmla="*/ 843017 h 1686034"/>
              <a:gd name="T4" fmla="*/ 943707 w 1887413"/>
              <a:gd name="T5" fmla="*/ 1686034 h 1686034"/>
              <a:gd name="T6" fmla="*/ 0 w 1887413"/>
              <a:gd name="T7" fmla="*/ 843017 h 1686034"/>
              <a:gd name="T8" fmla="*/ 1465905 w 1887413"/>
              <a:gd name="T9" fmla="*/ 1686034 h 1686034"/>
              <a:gd name="T10" fmla="*/ 421509 w 1887413"/>
              <a:gd name="T11" fmla="*/ 1686034 h 1686034"/>
              <a:gd name="T12" fmla="*/ 421509 w 1887413"/>
              <a:gd name="T13" fmla="*/ 0 h 1686034"/>
              <a:gd name="T14" fmla="*/ 1465905 w 1887413"/>
              <a:gd name="T15" fmla="*/ 0 h 168603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97787 w 1887413"/>
              <a:gd name="T25" fmla="*/ 266015 h 1686034"/>
              <a:gd name="T26" fmla="*/ 1589626 w 1887413"/>
              <a:gd name="T27" fmla="*/ 1420019 h 16860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87413" h="1686034">
                <a:moveTo>
                  <a:pt x="0" y="843017"/>
                </a:moveTo>
                <a:lnTo>
                  <a:pt x="421509" y="0"/>
                </a:lnTo>
                <a:lnTo>
                  <a:pt x="1465905" y="0"/>
                </a:lnTo>
                <a:lnTo>
                  <a:pt x="1887413" y="843017"/>
                </a:lnTo>
                <a:lnTo>
                  <a:pt x="1465905" y="1686034"/>
                </a:lnTo>
                <a:lnTo>
                  <a:pt x="421509" y="1686034"/>
                </a:lnTo>
                <a:lnTo>
                  <a:pt x="0" y="843017"/>
                </a:lnTo>
                <a:close/>
              </a:path>
            </a:pathLst>
          </a:custGeom>
          <a:solidFill>
            <a:srgbClr val="7C7C7C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Third Party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Apps</a:t>
            </a:r>
          </a:p>
        </p:txBody>
      </p:sp>
      <p:sp>
        <p:nvSpPr>
          <p:cNvPr id="34835" name="Hexagon 38"/>
          <p:cNvSpPr>
            <a:spLocks/>
          </p:cNvSpPr>
          <p:nvPr/>
        </p:nvSpPr>
        <p:spPr bwMode="auto">
          <a:xfrm>
            <a:off x="1481138" y="4846638"/>
            <a:ext cx="2514600" cy="1081087"/>
          </a:xfrm>
          <a:custGeom>
            <a:avLst/>
            <a:gdLst>
              <a:gd name="T0" fmla="*/ 1256971 w 2513941"/>
              <a:gd name="T1" fmla="*/ 0 h 1080994"/>
              <a:gd name="T2" fmla="*/ 2513941 w 2513941"/>
              <a:gd name="T3" fmla="*/ 540497 h 1080994"/>
              <a:gd name="T4" fmla="*/ 1256971 w 2513941"/>
              <a:gd name="T5" fmla="*/ 1080994 h 1080994"/>
              <a:gd name="T6" fmla="*/ 0 w 2513941"/>
              <a:gd name="T7" fmla="*/ 540497 h 1080994"/>
              <a:gd name="T8" fmla="*/ 2243693 w 2513941"/>
              <a:gd name="T9" fmla="*/ 1080994 h 1080994"/>
              <a:gd name="T10" fmla="*/ 270249 w 2513941"/>
              <a:gd name="T11" fmla="*/ 1080994 h 1080994"/>
              <a:gd name="T12" fmla="*/ 270249 w 2513941"/>
              <a:gd name="T13" fmla="*/ 0 h 1080994"/>
              <a:gd name="T14" fmla="*/ 2243693 w 2513941"/>
              <a:gd name="T15" fmla="*/ 0 h 1080994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299578 w 2513941"/>
              <a:gd name="T25" fmla="*/ 128818 h 1080994"/>
              <a:gd name="T26" fmla="*/ 2214363 w 2513941"/>
              <a:gd name="T27" fmla="*/ 952176 h 10809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13941" h="1080994">
                <a:moveTo>
                  <a:pt x="0" y="540497"/>
                </a:moveTo>
                <a:lnTo>
                  <a:pt x="270249" y="0"/>
                </a:lnTo>
                <a:lnTo>
                  <a:pt x="2243693" y="0"/>
                </a:lnTo>
                <a:lnTo>
                  <a:pt x="2513941" y="540497"/>
                </a:lnTo>
                <a:lnTo>
                  <a:pt x="2243693" y="1080994"/>
                </a:lnTo>
                <a:lnTo>
                  <a:pt x="270249" y="1080994"/>
                </a:lnTo>
                <a:lnTo>
                  <a:pt x="0" y="540497"/>
                </a:lnTo>
                <a:close/>
              </a:path>
            </a:pathLst>
          </a:custGeom>
          <a:solidFill>
            <a:srgbClr val="92D050"/>
          </a:solidFill>
          <a:ln w="12701">
            <a:solidFill>
              <a:srgbClr val="41719C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Hardware </a:t>
            </a:r>
          </a:p>
          <a:p>
            <a:pPr algn="ctr" eaLnBrk="1" hangingPunct="1"/>
            <a:r>
              <a:rPr lang="en-US" altLang="en-US" b="1">
                <a:solidFill>
                  <a:srgbClr val="FFFFFF"/>
                </a:solidFill>
              </a:rPr>
              <a:t>Supported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79" y="6238986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Integration APIs</a:t>
            </a:r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4338" y="1116013"/>
            <a:ext cx="6392862" cy="4938712"/>
          </a:xfrm>
        </p:spPr>
      </p:pic>
      <p:sp>
        <p:nvSpPr>
          <p:cNvPr id="5" name="TextBox 4"/>
          <p:cNvSpPr txBox="1"/>
          <p:nvPr/>
        </p:nvSpPr>
        <p:spPr>
          <a:xfrm>
            <a:off x="304800" y="1441450"/>
            <a:ext cx="5070475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Διεπαφή προγραμματισμού εφαρμογής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Λογικά συνδετικά στοιχεία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 μεταξύ εφαρμογών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συσκευών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Αρχιτεκτονική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786772"/>
            <a:ext cx="5070475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API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API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API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Messaging API</a:t>
            </a: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2" y="6252569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Ασφαλής Επικοινωνία (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Security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686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9575" y="1122363"/>
            <a:ext cx="8882063" cy="5029200"/>
          </a:xfrm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152400" y="1122363"/>
            <a:ext cx="2965450" cy="49403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SSL / TLS </a:t>
            </a:r>
            <a:r>
              <a:rPr lang="el-GR" altLang="en-US" b="1"/>
              <a:t> ή </a:t>
            </a:r>
            <a:r>
              <a:rPr lang="en-US" altLang="en-US" b="1"/>
              <a:t>DTLS</a:t>
            </a:r>
          </a:p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X</a:t>
            </a:r>
            <a:r>
              <a:rPr lang="el-GR" altLang="en-US" b="1"/>
              <a:t>.509</a:t>
            </a:r>
            <a:endParaRPr lang="en-US" altLang="en-US" b="1"/>
          </a:p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API keys</a:t>
            </a:r>
          </a:p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Credentials</a:t>
            </a:r>
          </a:p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l-GR" altLang="en-US" b="1"/>
              <a:t>JSON Web Tokens</a:t>
            </a:r>
            <a:r>
              <a:rPr lang="en-US" altLang="en-US" b="1"/>
              <a:t> </a:t>
            </a:r>
          </a:p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n-US" altLang="en-US" b="1"/>
              <a:t>Access token</a:t>
            </a:r>
          </a:p>
          <a:p>
            <a:pPr eaLnBrk="1" hangingPunct="1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el-GR" altLang="en-US" b="1"/>
              <a:t>OATH2</a:t>
            </a:r>
            <a:endParaRPr lang="en-US" altLang="en-US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63" y="6194426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z="2800" b="0" smtClean="0">
                <a:latin typeface="Arial" panose="020B0604020202020204" pitchFamily="34" charset="0"/>
                <a:ea typeface="MS PGothic" panose="020B0600070205080204" pitchFamily="34" charset="-128"/>
              </a:rPr>
              <a:t>Περιεχόμενα Παρουσίασης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800" y="990600"/>
            <a:ext cx="11582400" cy="5029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Εισαγωγή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Βασικά στοιχεία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IoT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αρχιτεκτονικής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Δομικά στοιχεία Internet of Things</a:t>
            </a:r>
            <a:endParaRPr sz="24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Πλατφόρμες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Internet of Things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Χαρακτηριστικά 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IoT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πλατφορμών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Παράγοντες διαφοροποίησης IoT πλατφορμών 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Κριτήρια αξιολόγησης - Χαρακτηριστικά</a:t>
            </a:r>
            <a:endParaRPr sz="24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Δοκιμή Πλατφορμών</a:t>
            </a:r>
            <a:endParaRPr sz="2400" dirty="0" smtClean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Αξιολόγηση Πλατφορμών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>
                <a:latin typeface="Times New Roman" pitchFamily="18"/>
                <a:cs typeface="Times New Roman" pitchFamily="18"/>
              </a:rPr>
              <a:t>Προκλήσεις 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IoT 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Πλατφορμών</a:t>
            </a:r>
          </a:p>
          <a:p>
            <a:pPr eaLnBrk="1" fontAlgn="auto" hangingPunct="1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>
                <a:latin typeface="Times New Roman" pitchFamily="18"/>
                <a:cs typeface="Times New Roman" pitchFamily="18"/>
              </a:rPr>
              <a:t>Κριτήρια Επιλογής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Συμπεράσματα</a:t>
            </a:r>
            <a:endParaRPr lang="el-GR" sz="2400" dirty="0">
              <a:latin typeface="Times New Roman" pitchFamily="18"/>
              <a:cs typeface="Times New Roman" pitchFamily="18"/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endParaRPr dirty="0" smtClean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567988" y="6248400"/>
            <a:ext cx="1319212" cy="381000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C2DAA3-ED39-4F82-8BA1-EDB74B085D15}" type="slidenum">
              <a:rPr lang="en-US" kern="0">
                <a:solidFill>
                  <a:srgbClr val="000000"/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400" b="1">
              <a:solidFill>
                <a:srgbClr val="000000"/>
              </a:solidFill>
              <a:latin typeface="Arial"/>
              <a:ea typeface="MS PGothic" pitchFamily="34"/>
            </a:endParaRPr>
          </a:p>
        </p:txBody>
      </p:sp>
      <p:sp>
        <p:nvSpPr>
          <p:cNvPr id="15365" name="Footer Placeholder 4"/>
          <p:cNvSpPr txBox="1">
            <a:spLocks noChangeArrowheads="1"/>
          </p:cNvSpPr>
          <p:nvPr/>
        </p:nvSpPr>
        <p:spPr bwMode="auto">
          <a:xfrm>
            <a:off x="304800" y="6248400"/>
            <a:ext cx="10263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003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Πανεπιστήμιο Αιγαίου</a:t>
            </a:r>
            <a:r>
              <a:rPr lang="el-GR" altLang="en-US"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Τμήμα Μηχανικών Πληροφοριακών και Επικοινωνιακών Συστημάτων</a:t>
            </a:r>
            <a:endParaRPr lang="el-GR" altLang="en-US" sz="12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Πρωτόκολλα Επικοινωνίας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789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717675"/>
            <a:ext cx="6011862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97" y="6247213"/>
            <a:ext cx="10266554" cy="5060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879" y="2319867"/>
            <a:ext cx="5988171" cy="35565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Αποθήκευση Δεδομένων (</a:t>
            </a:r>
            <a:r>
              <a:rPr lang="en-US" dirty="0" smtClean="0"/>
              <a:t>Storage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260764"/>
            <a:ext cx="4714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υνδυασμό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τεχνολογιών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την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αποθήκευση των δεδομένων. 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ναζήτηση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συγκεκριμένων δεδομένων σε πραγματικό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as a service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(DBaaS)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Cloudant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NoSQL</a:t>
            </a:r>
          </a:p>
          <a:p>
            <a:pPr marL="742950" lvl="1" indent="-285750">
              <a:buFontTx/>
              <a:buChar char="-"/>
            </a:pP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Διαθεσιμότητα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ανθεκτικότητα 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Firebase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Realtime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IoT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στιγμιότυπο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βάσης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δεδομένων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Ενσωματωμένες βάσεις δεδομένων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Thingworx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4" y="6226079"/>
            <a:ext cx="10266554" cy="50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822" y="1126788"/>
            <a:ext cx="7279178" cy="346220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12000" y="4617184"/>
            <a:ext cx="477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2000" dirty="0" smtClean="0"/>
              <a:t>Νέες </a:t>
            </a:r>
            <a:r>
              <a:rPr lang="el-GR" sz="2000" dirty="0"/>
              <a:t>απαιτήσεις σε </a:t>
            </a:r>
            <a:r>
              <a:rPr lang="el-GR" sz="2000" dirty="0" smtClean="0"/>
              <a:t>ζητήματα σχετικά με :</a:t>
            </a:r>
            <a:endParaRPr lang="en-US" sz="20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000" b="1" dirty="0"/>
              <a:t>Ποσότητα </a:t>
            </a:r>
            <a:r>
              <a:rPr lang="el-GR" sz="2000" b="1" dirty="0" smtClean="0"/>
              <a:t>δεδομένων</a:t>
            </a:r>
            <a:r>
              <a:rPr lang="el-GR" sz="2000" dirty="0" smtClean="0"/>
              <a:t> </a:t>
            </a:r>
            <a:endParaRPr lang="en-US" sz="20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000" b="1" dirty="0"/>
              <a:t>Ποικιλία </a:t>
            </a:r>
            <a:r>
              <a:rPr lang="el-GR" sz="2000" b="1" dirty="0" smtClean="0"/>
              <a:t>δεδομένων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000" b="1" dirty="0" smtClean="0"/>
              <a:t>Ταχύτητα δεδομένων</a:t>
            </a:r>
            <a:r>
              <a:rPr lang="el-GR" sz="2000" dirty="0" smtClean="0"/>
              <a:t> </a:t>
            </a:r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000" b="1" dirty="0" smtClean="0"/>
              <a:t>Ακρίβεια δεδομένων</a:t>
            </a:r>
          </a:p>
        </p:txBody>
      </p:sp>
    </p:spTree>
    <p:extLst>
      <p:ext uri="{BB962C8B-B14F-4D97-AF65-F5344CB8AC3E}">
        <p14:creationId xmlns:p14="http://schemas.microsoft.com/office/powerpoint/2010/main" val="2897734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699" y="3359080"/>
            <a:ext cx="2857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BLOB (Binary Large </a:t>
            </a:r>
            <a:r>
              <a:rPr lang="en-US" dirty="0" err="1" smtClean="0"/>
              <a:t>OBject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Δυαδικά δεδομένα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Μη δομημένα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Unstructured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Ενιαία Οντότητα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Εικόνες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Ήχος </a:t>
            </a:r>
          </a:p>
          <a:p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Εκτελέσιμος Κώδικας</a:t>
            </a: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ετρήσεις αισθητήρων</a:t>
            </a:r>
          </a:p>
          <a:p>
            <a:r>
              <a:rPr lang="el-G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Μεταδεδομένα</a:t>
            </a:r>
            <a:endParaRPr lang="el-G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Καταγραφή αρχείων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files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ημιουργία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αντιγράφων ασφαλείας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119" y="1202266"/>
            <a:ext cx="4894718" cy="2417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962" y="3888247"/>
            <a:ext cx="4951474" cy="2131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83" y="6248400"/>
            <a:ext cx="10266554" cy="5060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431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Απεικόνιση Δεδομένων (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Visualization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891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2238" y="1169988"/>
            <a:ext cx="9224962" cy="4981575"/>
          </a:xfrm>
        </p:spPr>
      </p:pic>
      <p:sp>
        <p:nvSpPr>
          <p:cNvPr id="7" name="TextBox 6"/>
          <p:cNvSpPr txBox="1"/>
          <p:nvPr/>
        </p:nvSpPr>
        <p:spPr>
          <a:xfrm>
            <a:off x="174625" y="1238250"/>
            <a:ext cx="2393950" cy="51706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Dashboards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Widgets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Widgets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time data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Heatmaps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Azure TSI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</a:t>
            </a:r>
          </a:p>
          <a:p>
            <a:pPr marL="742950" lvl="1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Grafana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InfluxDB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Dashboards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5855" y="1219200"/>
            <a:ext cx="10723418" cy="483523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69" y="6283036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65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Ανάλυση Δεδομένων (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Analytics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163" y="1270000"/>
            <a:ext cx="11069637" cy="1757363"/>
          </a:xfrm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3308350"/>
            <a:ext cx="4375727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955951"/>
            <a:ext cx="6754813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 δεδομένων ροής σε πραγματικό χρόνο και προγενέστερο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Γνώση και λήψη αποφάσεων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Διαχείριση μεγάλου όγκου δεδομένων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Ανάλυση των δεδομένων ανεξάρτητα από τη συνδεσιμότητα δικτύου (Azure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Σύνθετη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επεξεργασία συμβάντων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Event Processing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Διαμοιρασμός αναλύσεων και αναφορών με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διάφορες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ομάδες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Spark analytics engine (Machine Learning)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97" y="6227538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Hosting</a:t>
            </a:r>
          </a:p>
        </p:txBody>
      </p:sp>
      <p:pic>
        <p:nvPicPr>
          <p:cNvPr id="40963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7163" y="1106488"/>
            <a:ext cx="7920037" cy="5013325"/>
          </a:xfrm>
        </p:spPr>
      </p:pic>
      <p:sp>
        <p:nvSpPr>
          <p:cNvPr id="15" name="Rectangle 14"/>
          <p:cNvSpPr/>
          <p:nvPr/>
        </p:nvSpPr>
        <p:spPr>
          <a:xfrm>
            <a:off x="403224" y="1358900"/>
            <a:ext cx="3101975" cy="3231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διανομές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Kaa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Azure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Kubernetes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Sitewhere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by choosing 3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party (IBM or Microsoft</a:t>
            </a:r>
            <a:r>
              <a:rPr lang="en-US" dirty="0" smtClean="0">
                <a:latin typeface="+mn-lt"/>
              </a:rPr>
              <a:t>)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+mn-lt"/>
              </a:rPr>
              <a:t>Cloud + Linux (</a:t>
            </a:r>
            <a:r>
              <a:rPr lang="en-US" dirty="0" err="1" smtClean="0"/>
              <a:t>Thingspeak</a:t>
            </a:r>
            <a:r>
              <a:rPr lang="en-US" dirty="0" smtClean="0">
                <a:latin typeface="+mn-lt"/>
              </a:rPr>
              <a:t>)</a:t>
            </a:r>
            <a:endParaRPr lang="el-GR" dirty="0" smtClean="0">
              <a:latin typeface="+mn-lt"/>
            </a:endParaRP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+mn-lt"/>
              </a:rPr>
              <a:t>IBM cloud (IBM </a:t>
            </a:r>
            <a:r>
              <a:rPr lang="en-US" dirty="0"/>
              <a:t>Watson </a:t>
            </a:r>
            <a:r>
              <a:rPr lang="en-US" dirty="0" smtClean="0"/>
              <a:t>IoT</a:t>
            </a:r>
            <a:r>
              <a:rPr lang="en-US" dirty="0"/>
              <a:t>)</a:t>
            </a:r>
            <a:endParaRPr lang="en-US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6235701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Ειδοποιήσεις (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Push Notifications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198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613" y="1255713"/>
            <a:ext cx="5492750" cy="2106612"/>
          </a:xfrm>
        </p:spPr>
      </p:pic>
      <p:sp>
        <p:nvSpPr>
          <p:cNvPr id="5" name="TextBox 4"/>
          <p:cNvSpPr txBox="1"/>
          <p:nvPr/>
        </p:nvSpPr>
        <p:spPr>
          <a:xfrm>
            <a:off x="304800" y="1055688"/>
            <a:ext cx="506095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Πλατφόρμα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Ubidots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Ειδοποιήσεις μέσω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Ειδοποιήσεις SMS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Ειδοποιήσεις φωνητικών κλήσεων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Ειδοποίηση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Geofence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 βάσει θεμάτων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Όγκος ειδοποιήσεων που αποστέλλονται</a:t>
            </a:r>
            <a:endParaRPr 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554413"/>
            <a:ext cx="53594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8" y="3517901"/>
            <a:ext cx="6015337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50" y="6210301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Πυροδότηση Ενεργειών βάσει Συμβάντων (</a:t>
            </a:r>
            <a:r>
              <a:rPr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Trigger Actions</a:t>
            </a:r>
            <a:r>
              <a:rPr lang="el-GR"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30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2812" y="1056843"/>
            <a:ext cx="7826375" cy="3067050"/>
          </a:xfrm>
        </p:spPr>
      </p:pic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452361" y="3740728"/>
            <a:ext cx="684590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IFTTT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Κανόνες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Webhooks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μηνύματα μεταξύ εφαρμογών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Azure Event Grid </a:t>
            </a:r>
            <a:endParaRPr lang="el-GR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Παρακολούθηση της προόδου των ενεργειών (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WSo2</a:t>
            </a: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ThingerHTTP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μέσω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Cloud Functions  (scripts)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61" y="6259436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SDKs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702" y="990600"/>
            <a:ext cx="5907425" cy="2967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76350"/>
            <a:ext cx="54569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Σύνολο εργαλείων (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tools, APIs, Documentation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φαρμογές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κινητά </a:t>
            </a:r>
            <a:r>
              <a:rPr lang="el-G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smartphones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Προσεκτική </a:t>
            </a:r>
            <a:r>
              <a:rPr 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αξιολόγηση των λειτουργιών και χαρακτηριστικών που προσφέρει το SDK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643" y="4620126"/>
            <a:ext cx="100704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AWS IoT SDK</a:t>
            </a: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APIs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(συλλογή αναλυτικών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στοιχείων όπως,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περιόδους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σύνδεσης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χρήστη)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Push Notifications (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επιτρέπει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ενσωμάτωση ειδοποιήσεων στην εφαρμογή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0" y="6229186"/>
            <a:ext cx="10266554" cy="5060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5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Εισαγωγή	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800" y="1344613"/>
            <a:ext cx="11582400" cy="4800600"/>
          </a:xfrm>
        </p:spPr>
        <p:txBody>
          <a:bodyPr>
            <a:noAutofit/>
          </a:bodyPr>
          <a:lstStyle/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lang="el-GR" b="1" u="sng" dirty="0" smtClean="0"/>
              <a:t>Πλατφόρμες Λογισμικού </a:t>
            </a:r>
            <a:r>
              <a:rPr lang="el-GR" b="1" u="sng" dirty="0" err="1" smtClean="0"/>
              <a:t>ΙοΤ</a:t>
            </a:r>
            <a:endParaRPr lang="el-GR" b="1" u="sng" dirty="0" smtClean="0"/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Ταχεία εξάπλωση του Διαδικτύου των πραγμάτων</a:t>
            </a: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Αυξανόμενος αριθμός των συσκευών</a:t>
            </a: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Διαχείριση των συσκευών</a:t>
            </a:r>
            <a:endParaRPr b="1"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Επεξεργασία του μεγάλου όγκου των δεδομένων </a:t>
            </a: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Βασικά χαρακτηριστικά </a:t>
            </a: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Διαφοροποίηση πλατφορμών</a:t>
            </a:r>
          </a:p>
          <a:p>
            <a:pPr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Char char="-"/>
              <a:defRPr/>
            </a:pPr>
            <a:r>
              <a:rPr lang="el-GR" b="1" dirty="0" smtClean="0">
                <a:latin typeface="Times New Roman" pitchFamily="18"/>
                <a:cs typeface="Times New Roman" pitchFamily="18"/>
              </a:rPr>
              <a:t>Επιλογή βάσει των αναγκών </a:t>
            </a:r>
            <a:endParaRPr b="1" dirty="0" smtClean="0">
              <a:latin typeface="Times New Roman" pitchFamily="18"/>
              <a:cs typeface="Times New Roman" pitchFamily="18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1344613"/>
            <a:ext cx="5324475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6245225"/>
            <a:ext cx="102663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056" y="3773841"/>
            <a:ext cx="3268785" cy="2297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Γεωγραφική Θέση </a:t>
            </a:r>
            <a:r>
              <a:rPr lang="en-US" dirty="0" smtClean="0"/>
              <a:t>(Geolocation)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1172222"/>
            <a:ext cx="51985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νώση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γεωγραφικής τοποθέτησης των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συσκευών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Μέσω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el-G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παιτεί μεγάλη κατανάλωση ενέργειας</a:t>
            </a:r>
          </a:p>
          <a:p>
            <a:pPr lvl="1"/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Δυσκολία Εντοπισμού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Maps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Timezone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API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Elevation API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Owntracks (IBM)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Geolocation APIs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Azure Maps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Rest APIs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Geospatial Analytics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Geofencing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51841" y="1230755"/>
            <a:ext cx="5835359" cy="37889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71" y="6252681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4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Ενσωμάτωση με πλατφόρμες Τρίτων Παρόχων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4035" name="Content Placeholder 3">
            <a:hlinkHover r:id="" action="ppaction://noaction" highlightClick="1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138" y="1366838"/>
            <a:ext cx="11620546" cy="489259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8" y="6259436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Υποστήριξη Πλατφορμών Υλικού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00" y="1116726"/>
            <a:ext cx="4507103" cy="3373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7" y="1116726"/>
            <a:ext cx="5454043" cy="3312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728" y="4564059"/>
            <a:ext cx="68828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Κόμβοι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εφαρμογές έξυπνων πόλεων και έξυπνης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γεωργίας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δεδομένα στέλνονται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χρησιμοποιώντας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Ethernet και 4G 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Drones (WS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28" y="6227538"/>
            <a:ext cx="10266554" cy="50601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626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Πλάνα τιμολόγησης (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Pricing Plans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505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217" y="1150938"/>
            <a:ext cx="8591550" cy="489108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23" y="6202363"/>
            <a:ext cx="10266554" cy="5060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58767" y="1518989"/>
            <a:ext cx="35179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Τα πιο κοινά μοντέλα τιμολόγησης για το IoT:</a:t>
            </a:r>
            <a:endParaRPr lang="en-US" sz="24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400" dirty="0"/>
              <a:t>πληρωμή ανά κόμβο / έτος </a:t>
            </a:r>
            <a:endParaRPr lang="en-US" sz="24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400" dirty="0"/>
              <a:t>πληρωμή ανά </a:t>
            </a:r>
            <a:r>
              <a:rPr lang="el-GR" sz="2400" dirty="0" smtClean="0"/>
              <a:t>ενεργή συσκευή </a:t>
            </a:r>
            <a:endParaRPr lang="en-US" sz="24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400" dirty="0"/>
              <a:t>πληρωμή ανά μήνυμα </a:t>
            </a:r>
            <a:endParaRPr lang="en-US" sz="24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400" dirty="0"/>
              <a:t>πληρωμή για επιπλέον χαρακτηριστικά</a:t>
            </a:r>
            <a:endParaRPr lang="en-US" sz="2400" dirty="0"/>
          </a:p>
          <a:p>
            <a:pPr marL="360000" lvl="1" indent="-171450">
              <a:buFont typeface="Arial" panose="020B0604020202020204" pitchFamily="34" charset="0"/>
              <a:buChar char="•"/>
            </a:pPr>
            <a:r>
              <a:rPr lang="el-GR" sz="2400" dirty="0"/>
              <a:t>πληρωμή για υποστήριξη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dirty="0" err="1" smtClean="0">
                <a:latin typeface="Arial" panose="020B0604020202020204" pitchFamily="34" charset="0"/>
                <a:ea typeface="MS PGothic" panose="020B0600070205080204" pitchFamily="34" charset="-128"/>
              </a:rPr>
              <a:t>ΙοΤ</a:t>
            </a:r>
            <a:r>
              <a:rPr lang="el-GR"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πλατφόρμες μελέτης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6165" name="Rectangle 4"/>
          <p:cNvSpPr>
            <a:spLocks noChangeArrowheads="1"/>
          </p:cNvSpPr>
          <p:nvPr/>
        </p:nvSpPr>
        <p:spPr bwMode="auto">
          <a:xfrm>
            <a:off x="3744913" y="5202238"/>
            <a:ext cx="4197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b="1" i="1">
                <a:solidFill>
                  <a:srgbClr val="000000"/>
                </a:solidFill>
              </a:rPr>
              <a:t>Προφίλ των ΙοΤ πλατφορμών της μελέτης</a:t>
            </a:r>
            <a:endParaRPr lang="en-US" altLang="en-US" b="1" i="1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56" y="6216905"/>
            <a:ext cx="10266554" cy="506012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8206"/>
              </p:ext>
            </p:extLst>
          </p:nvPr>
        </p:nvGraphicFramePr>
        <p:xfrm>
          <a:off x="879763" y="1200569"/>
          <a:ext cx="10620938" cy="4525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861">
                  <a:extLst>
                    <a:ext uri="{9D8B030D-6E8A-4147-A177-3AD203B41FA5}">
                      <a16:colId xmlns="" xmlns:a16="http://schemas.microsoft.com/office/drawing/2014/main" val="2257692912"/>
                    </a:ext>
                  </a:extLst>
                </a:gridCol>
                <a:gridCol w="5984067">
                  <a:extLst>
                    <a:ext uri="{9D8B030D-6E8A-4147-A177-3AD203B41FA5}">
                      <a16:colId xmlns="" xmlns:a16="http://schemas.microsoft.com/office/drawing/2014/main" val="267690211"/>
                    </a:ext>
                  </a:extLst>
                </a:gridCol>
                <a:gridCol w="1932094">
                  <a:extLst>
                    <a:ext uri="{9D8B030D-6E8A-4147-A177-3AD203B41FA5}">
                      <a16:colId xmlns="" xmlns:a16="http://schemas.microsoft.com/office/drawing/2014/main" val="3152310290"/>
                    </a:ext>
                  </a:extLst>
                </a:gridCol>
                <a:gridCol w="1091916">
                  <a:extLst>
                    <a:ext uri="{9D8B030D-6E8A-4147-A177-3AD203B41FA5}">
                      <a16:colId xmlns="" xmlns:a16="http://schemas.microsoft.com/office/drawing/2014/main" val="2516911623"/>
                    </a:ext>
                  </a:extLst>
                </a:gridCol>
              </a:tblGrid>
              <a:tr h="654950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PLATFORM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RANKING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RELEASE YEAR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4867393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https://www.kaaproject.org/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497.906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l-G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789216275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IBM Watson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https://www.ibm.com/watson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l-G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276266339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Azure IoT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https://azure.microsoft.com/en-us/services/iot-hub/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l-G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4243463591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WSo2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https://wso2.com/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82.156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712930685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AWS IoT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https://aws.amazon.com/iot-core/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169293574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ThingSpeak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https://thingspeak.com/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50.126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648123165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Google IoT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https://cloud.google.com/solutions/iot/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706539958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Carriots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https://www.altairsmartworks.com/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2.327.849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4219854718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SiteWhere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https://sitewhere.io/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877.292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055226401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Thinger.io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https://thinger.io/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309.049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979678574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Ubidots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https://ubidots.com/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127.562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286562283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Oracle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https://www.oracle.com/internet-of-things/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670135755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ThingWorx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https://www.ptc.com/en/products/iiot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629282097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ThingsBoard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https://thingsboard.io/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161.828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 fontAlgn="auto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94715128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Χαρακτηριστικά </a:t>
            </a:r>
            <a:r>
              <a:rPr lang="en-US" i="1" dirty="0"/>
              <a:t>IoT</a:t>
            </a:r>
            <a:r>
              <a:rPr lang="el-GR" i="1" dirty="0"/>
              <a:t> πλατφορμών (μέρος </a:t>
            </a:r>
            <a:r>
              <a:rPr lang="el-GR" i="1" dirty="0" smtClean="0"/>
              <a:t>1/3)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368115"/>
              </p:ext>
            </p:extLst>
          </p:nvPr>
        </p:nvGraphicFramePr>
        <p:xfrm>
          <a:off x="304800" y="810491"/>
          <a:ext cx="11582399" cy="5250809"/>
        </p:xfrm>
        <a:graphic>
          <a:graphicData uri="http://schemas.openxmlformats.org/drawingml/2006/table">
            <a:tbl>
              <a:tblPr/>
              <a:tblGrid>
                <a:gridCol w="2948963">
                  <a:extLst>
                    <a:ext uri="{9D8B030D-6E8A-4147-A177-3AD203B41FA5}">
                      <a16:colId xmlns="" xmlns:a16="http://schemas.microsoft.com/office/drawing/2014/main" val="1005006088"/>
                    </a:ext>
                  </a:extLst>
                </a:gridCol>
                <a:gridCol w="1803693">
                  <a:extLst>
                    <a:ext uri="{9D8B030D-6E8A-4147-A177-3AD203B41FA5}">
                      <a16:colId xmlns="" xmlns:a16="http://schemas.microsoft.com/office/drawing/2014/main" val="3564721790"/>
                    </a:ext>
                  </a:extLst>
                </a:gridCol>
                <a:gridCol w="939230">
                  <a:extLst>
                    <a:ext uri="{9D8B030D-6E8A-4147-A177-3AD203B41FA5}">
                      <a16:colId xmlns="" xmlns:a16="http://schemas.microsoft.com/office/drawing/2014/main" val="1656788992"/>
                    </a:ext>
                  </a:extLst>
                </a:gridCol>
                <a:gridCol w="873332">
                  <a:extLst>
                    <a:ext uri="{9D8B030D-6E8A-4147-A177-3AD203B41FA5}">
                      <a16:colId xmlns="" xmlns:a16="http://schemas.microsoft.com/office/drawing/2014/main" val="1049372233"/>
                    </a:ext>
                  </a:extLst>
                </a:gridCol>
                <a:gridCol w="1312621">
                  <a:extLst>
                    <a:ext uri="{9D8B030D-6E8A-4147-A177-3AD203B41FA5}">
                      <a16:colId xmlns="" xmlns:a16="http://schemas.microsoft.com/office/drawing/2014/main" val="2772060133"/>
                    </a:ext>
                  </a:extLst>
                </a:gridCol>
                <a:gridCol w="1421920">
                  <a:extLst>
                    <a:ext uri="{9D8B030D-6E8A-4147-A177-3AD203B41FA5}">
                      <a16:colId xmlns="" xmlns:a16="http://schemas.microsoft.com/office/drawing/2014/main" val="1389392240"/>
                    </a:ext>
                  </a:extLst>
                </a:gridCol>
                <a:gridCol w="2282640">
                  <a:extLst>
                    <a:ext uri="{9D8B030D-6E8A-4147-A177-3AD203B41FA5}">
                      <a16:colId xmlns="" xmlns:a16="http://schemas.microsoft.com/office/drawing/2014/main" val="1898694617"/>
                    </a:ext>
                  </a:extLst>
                </a:gridCol>
              </a:tblGrid>
              <a:tr h="306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480203"/>
                  </a:ext>
                </a:extLst>
              </a:tr>
              <a:tr h="6775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 API, NATS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MQTT,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HTTP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On-premise or Cloud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TLS,DTLS RSA key 2048 bits,  AES key 256 bits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Real-Time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Apache Storm, Hadoop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3548234"/>
                  </a:ext>
                </a:extLst>
              </a:tr>
              <a:tr h="591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SiteWhere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 API, Self-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MQTT, AMQP, Stomp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On-premise, Cloud, Kubernetes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Encryption (SSL),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Apache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Spark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2951647"/>
                  </a:ext>
                </a:extLst>
              </a:tr>
              <a:tr h="612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ThingSpeak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ThingSpeak API, REST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HTTP, MQTT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Cloud, Standalone Server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SSLv2, SSLv3, and TLSv1, API Keys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MATLAB Production Server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72961"/>
                  </a:ext>
                </a:extLst>
              </a:tr>
              <a:tr h="788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ThingsBoard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HTTP, MQTT, CoAP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Cloud, Standalone Server and via Docker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Tokens,  X.509 Certificates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Apache Spark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6876660"/>
                  </a:ext>
                </a:extLst>
              </a:tr>
              <a:tr h="6121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Thinger.io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HTTP, MQTT, CoAP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Cloud, Instable package Ubuntu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SSL/TLS support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Weka Data Mining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963705"/>
                  </a:ext>
                </a:extLst>
              </a:tr>
              <a:tr h="591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IBM Watson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 API,  HTTP API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Lightweight MQTT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TLS/SSL, IPSEC, CAs,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Watson Analytics (WA)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Real-time analytics (IBM IoT Real-Time Insights)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5112526"/>
                  </a:ext>
                </a:extLst>
              </a:tr>
              <a:tr h="788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HTTP/HTTPS API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MQTT, HTPP, WebSockets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TLS cipher suites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AWS Kinesis, AWS Lambda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19663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1" y="6251703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5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Χαρακτηριστικά </a:t>
            </a:r>
            <a:r>
              <a:rPr lang="en-US" i="1" dirty="0"/>
              <a:t>IoT</a:t>
            </a:r>
            <a:r>
              <a:rPr lang="el-GR" i="1" dirty="0"/>
              <a:t> πλατφορμών (μέρος </a:t>
            </a:r>
            <a:r>
              <a:rPr lang="el-GR" i="1" dirty="0" smtClean="0"/>
              <a:t>1/3 συν.)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450846"/>
              </p:ext>
            </p:extLst>
          </p:nvPr>
        </p:nvGraphicFramePr>
        <p:xfrm>
          <a:off x="304801" y="1574872"/>
          <a:ext cx="11582398" cy="4501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989">
                  <a:extLst>
                    <a:ext uri="{9D8B030D-6E8A-4147-A177-3AD203B41FA5}">
                      <a16:colId xmlns="" xmlns:a16="http://schemas.microsoft.com/office/drawing/2014/main" val="1061310187"/>
                    </a:ext>
                  </a:extLst>
                </a:gridCol>
                <a:gridCol w="1712946">
                  <a:extLst>
                    <a:ext uri="{9D8B030D-6E8A-4147-A177-3AD203B41FA5}">
                      <a16:colId xmlns="" xmlns:a16="http://schemas.microsoft.com/office/drawing/2014/main" val="1987355732"/>
                    </a:ext>
                  </a:extLst>
                </a:gridCol>
                <a:gridCol w="1627028">
                  <a:extLst>
                    <a:ext uri="{9D8B030D-6E8A-4147-A177-3AD203B41FA5}">
                      <a16:colId xmlns="" xmlns:a16="http://schemas.microsoft.com/office/drawing/2014/main" val="2155361018"/>
                    </a:ext>
                  </a:extLst>
                </a:gridCol>
                <a:gridCol w="937033">
                  <a:extLst>
                    <a:ext uri="{9D8B030D-6E8A-4147-A177-3AD203B41FA5}">
                      <a16:colId xmlns="" xmlns:a16="http://schemas.microsoft.com/office/drawing/2014/main" val="35790188"/>
                    </a:ext>
                  </a:extLst>
                </a:gridCol>
                <a:gridCol w="1338843">
                  <a:extLst>
                    <a:ext uri="{9D8B030D-6E8A-4147-A177-3AD203B41FA5}">
                      <a16:colId xmlns="" xmlns:a16="http://schemas.microsoft.com/office/drawing/2014/main" val="1496908780"/>
                    </a:ext>
                  </a:extLst>
                </a:gridCol>
                <a:gridCol w="1409433">
                  <a:extLst>
                    <a:ext uri="{9D8B030D-6E8A-4147-A177-3AD203B41FA5}">
                      <a16:colId xmlns="" xmlns:a16="http://schemas.microsoft.com/office/drawing/2014/main" val="647606196"/>
                    </a:ext>
                  </a:extLst>
                </a:gridCol>
                <a:gridCol w="2369126">
                  <a:extLst>
                    <a:ext uri="{9D8B030D-6E8A-4147-A177-3AD203B41FA5}">
                      <a16:colId xmlns="" xmlns:a16="http://schemas.microsoft.com/office/drawing/2014/main" val="1384865276"/>
                    </a:ext>
                  </a:extLst>
                </a:gridCol>
              </a:tblGrid>
              <a:tr h="6743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Oracle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MQTT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TLS, trusted certificate, OATH2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Oracle Big Data Cloud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707597196"/>
                  </a:ext>
                </a:extLst>
              </a:tr>
              <a:tr h="5731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MS Azure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 AMQP, MQTT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Security Tokens, X.509 certificates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HDInsight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Real-time analytics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480347555"/>
                  </a:ext>
                </a:extLst>
              </a:tr>
              <a:tr h="3266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Carriots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  MQTT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Dashboards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874481292"/>
                  </a:ext>
                </a:extLst>
              </a:tr>
              <a:tr h="899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WSo2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HTTP,MQTT,XMPP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 hosted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 Sign-On (SSO), SAML2, and Kerberos KDC.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WSO2 DAS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4106024373"/>
                  </a:ext>
                </a:extLst>
              </a:tr>
              <a:tr h="4544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Ubidots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HTTP,MQTT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SSL,TLS, Token-based Auth.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Distimo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Google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Analytics, Data Explorer  app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007468029"/>
                  </a:ext>
                </a:extLst>
              </a:tr>
              <a:tr h="8991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ThingWorx</a:t>
                      </a:r>
                      <a:endParaRPr lang="en-US" sz="20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API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MQTT, COAP,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cloud, on premise, or a hybrid of the two.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TLS,AES 128, PKI, FIPS chiphers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Predictive analytics (ThingWorx, ML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Real-time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ParStream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008450570"/>
                  </a:ext>
                </a:extLst>
              </a:tr>
              <a:tr h="6743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Google IoT</a:t>
                      </a:r>
                      <a:endParaRPr lang="en-US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 , CLOUDIOT API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HTTP,MQTT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TLS, Per-device public/private key auth.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BigQuery</a:t>
                      </a:r>
                      <a:r>
                        <a:rPr lang="el-GR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Cloud </a:t>
                      </a:r>
                      <a:r>
                        <a:rPr lang="el-GR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Datalab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06581039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25709"/>
              </p:ext>
            </p:extLst>
          </p:nvPr>
        </p:nvGraphicFramePr>
        <p:xfrm>
          <a:off x="304800" y="1219200"/>
          <a:ext cx="11582399" cy="355671"/>
        </p:xfrm>
        <a:graphic>
          <a:graphicData uri="http://schemas.openxmlformats.org/drawingml/2006/table">
            <a:tbl>
              <a:tblPr/>
              <a:tblGrid>
                <a:gridCol w="2202873">
                  <a:extLst>
                    <a:ext uri="{9D8B030D-6E8A-4147-A177-3AD203B41FA5}">
                      <a16:colId xmlns="" xmlns:a16="http://schemas.microsoft.com/office/drawing/2014/main" val="946918053"/>
                    </a:ext>
                  </a:extLst>
                </a:gridCol>
                <a:gridCol w="1717963">
                  <a:extLst>
                    <a:ext uri="{9D8B030D-6E8A-4147-A177-3AD203B41FA5}">
                      <a16:colId xmlns="" xmlns:a16="http://schemas.microsoft.com/office/drawing/2014/main" val="76582320"/>
                    </a:ext>
                  </a:extLst>
                </a:gridCol>
                <a:gridCol w="1620982">
                  <a:extLst>
                    <a:ext uri="{9D8B030D-6E8A-4147-A177-3AD203B41FA5}">
                      <a16:colId xmlns="" xmlns:a16="http://schemas.microsoft.com/office/drawing/2014/main" val="4250933382"/>
                    </a:ext>
                  </a:extLst>
                </a:gridCol>
                <a:gridCol w="900546">
                  <a:extLst>
                    <a:ext uri="{9D8B030D-6E8A-4147-A177-3AD203B41FA5}">
                      <a16:colId xmlns="" xmlns:a16="http://schemas.microsoft.com/office/drawing/2014/main" val="1458496610"/>
                    </a:ext>
                  </a:extLst>
                </a:gridCol>
                <a:gridCol w="1316181">
                  <a:extLst>
                    <a:ext uri="{9D8B030D-6E8A-4147-A177-3AD203B41FA5}">
                      <a16:colId xmlns="" xmlns:a16="http://schemas.microsoft.com/office/drawing/2014/main" val="882100747"/>
                    </a:ext>
                  </a:extLst>
                </a:gridCol>
                <a:gridCol w="1468582">
                  <a:extLst>
                    <a:ext uri="{9D8B030D-6E8A-4147-A177-3AD203B41FA5}">
                      <a16:colId xmlns="" xmlns:a16="http://schemas.microsoft.com/office/drawing/2014/main" val="1677604507"/>
                    </a:ext>
                  </a:extLst>
                </a:gridCol>
                <a:gridCol w="2355272">
                  <a:extLst>
                    <a:ext uri="{9D8B030D-6E8A-4147-A177-3AD203B41FA5}">
                      <a16:colId xmlns="" xmlns:a16="http://schemas.microsoft.com/office/drawing/2014/main" val="365406499"/>
                    </a:ext>
                  </a:extLst>
                </a:gridCol>
              </a:tblGrid>
              <a:tr h="3556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Protocols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Hosting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Analytics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7402383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92" y="6248400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45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Χαρακτηριστικά </a:t>
            </a:r>
            <a:r>
              <a:rPr lang="en-US" i="1" dirty="0"/>
              <a:t>IoT</a:t>
            </a:r>
            <a:r>
              <a:rPr lang="el-GR" i="1" dirty="0"/>
              <a:t> πλατφορμών (μέρος </a:t>
            </a:r>
            <a:r>
              <a:rPr lang="el-GR" i="1" dirty="0" smtClean="0"/>
              <a:t>2/3)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70807"/>
              </p:ext>
            </p:extLst>
          </p:nvPr>
        </p:nvGraphicFramePr>
        <p:xfrm>
          <a:off x="304801" y="974497"/>
          <a:ext cx="11582401" cy="5257193"/>
        </p:xfrm>
        <a:graphic>
          <a:graphicData uri="http://schemas.openxmlformats.org/drawingml/2006/table">
            <a:tbl>
              <a:tblPr/>
              <a:tblGrid>
                <a:gridCol w="2439232">
                  <a:extLst>
                    <a:ext uri="{9D8B030D-6E8A-4147-A177-3AD203B41FA5}">
                      <a16:colId xmlns="" xmlns:a16="http://schemas.microsoft.com/office/drawing/2014/main" val="2907776521"/>
                    </a:ext>
                  </a:extLst>
                </a:gridCol>
                <a:gridCol w="1704408">
                  <a:extLst>
                    <a:ext uri="{9D8B030D-6E8A-4147-A177-3AD203B41FA5}">
                      <a16:colId xmlns="" xmlns:a16="http://schemas.microsoft.com/office/drawing/2014/main" val="3374385633"/>
                    </a:ext>
                  </a:extLst>
                </a:gridCol>
                <a:gridCol w="1429639">
                  <a:extLst>
                    <a:ext uri="{9D8B030D-6E8A-4147-A177-3AD203B41FA5}">
                      <a16:colId xmlns="" xmlns:a16="http://schemas.microsoft.com/office/drawing/2014/main" val="2325649232"/>
                    </a:ext>
                  </a:extLst>
                </a:gridCol>
                <a:gridCol w="1093812">
                  <a:extLst>
                    <a:ext uri="{9D8B030D-6E8A-4147-A177-3AD203B41FA5}">
                      <a16:colId xmlns="" xmlns:a16="http://schemas.microsoft.com/office/drawing/2014/main" val="3079292993"/>
                    </a:ext>
                  </a:extLst>
                </a:gridCol>
                <a:gridCol w="1550707">
                  <a:extLst>
                    <a:ext uri="{9D8B030D-6E8A-4147-A177-3AD203B41FA5}">
                      <a16:colId xmlns="" xmlns:a16="http://schemas.microsoft.com/office/drawing/2014/main" val="1053223420"/>
                    </a:ext>
                  </a:extLst>
                </a:gridCol>
                <a:gridCol w="1605450">
                  <a:extLst>
                    <a:ext uri="{9D8B030D-6E8A-4147-A177-3AD203B41FA5}">
                      <a16:colId xmlns="" xmlns:a16="http://schemas.microsoft.com/office/drawing/2014/main" val="2658734355"/>
                    </a:ext>
                  </a:extLst>
                </a:gridCol>
                <a:gridCol w="1759153">
                  <a:extLst>
                    <a:ext uri="{9D8B030D-6E8A-4147-A177-3AD203B41FA5}">
                      <a16:colId xmlns="" xmlns:a16="http://schemas.microsoft.com/office/drawing/2014/main" val="1910365191"/>
                    </a:ext>
                  </a:extLst>
                </a:gridCol>
              </a:tblGrid>
              <a:tr h="3389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Platforms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storage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Trigger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Push Notifications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Mobile</a:t>
                      </a:r>
                      <a:r>
                        <a:rPr lang="el-G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SDK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24672509"/>
                  </a:ext>
                </a:extLst>
              </a:tr>
              <a:tr h="789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Visualization, Widgets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MongoDB, Cassandra, Hadoop, Oracle NoSQL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Raw and unstructured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Push and Pull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sms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Android, iOS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5646031"/>
                  </a:ext>
                </a:extLst>
              </a:tr>
              <a:tr h="591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SiteWhere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Grafana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MongoDB, Influx DB, Apache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Hbase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third party application Mule Any Point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API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Android, iOS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2070830"/>
                  </a:ext>
                </a:extLst>
              </a:tr>
              <a:tr h="591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ThingSpeak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GUI, Dynamic dashboard via widgets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Azure SQL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Azure Blob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ThingSpeak apps, IFTTT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web services like Twitter and Twilio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7219700"/>
                  </a:ext>
                </a:extLst>
              </a:tr>
              <a:tr h="6693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ThingsBoard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Dynamics dashboards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l-GR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</a:t>
                      </a:r>
                      <a:r>
                        <a:rPr lang="el-GR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widgets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SQL (PostgreSQL ) or NoSQL (Cassandra).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ThingsBoard Rule Engine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via Rule Engine, alarms and email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from version 2.4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829643"/>
                  </a:ext>
                </a:extLst>
              </a:tr>
              <a:tr h="591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Thinger.io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Dynamic dashboard via widgets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Data Buckets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Protoson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Library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for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boolean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behaviors (&gt;,&lt;,=,!=)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via API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657708"/>
                  </a:ext>
                </a:extLst>
              </a:tr>
              <a:tr h="836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IBM Watson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Visualization charts, Gauges, bar charts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 Cloudant NoSQL Database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real-time rules and actions (OR-AND).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Webhooks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IFTTT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via APΙs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Android, iOS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078677"/>
                  </a:ext>
                </a:extLst>
              </a:tr>
              <a:tr h="8366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(AWS IoT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Dashboard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Amazon QuickSight, QlikView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Amazon Simple Storage Service (S3)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function for AWS Lambda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Amazon Simple Notification Service (SNS)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iOS  through AWS IoT API, Android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7946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92" y="6248400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80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Χαρακτηριστικά </a:t>
            </a:r>
            <a:r>
              <a:rPr lang="en-US" i="1" dirty="0"/>
              <a:t>IoT</a:t>
            </a:r>
            <a:r>
              <a:rPr lang="el-GR" i="1" dirty="0"/>
              <a:t> πλατφορμών (μέρος </a:t>
            </a:r>
            <a:r>
              <a:rPr lang="el-GR" i="1" dirty="0" smtClean="0"/>
              <a:t>2/3 συν.)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563261"/>
              </p:ext>
            </p:extLst>
          </p:nvPr>
        </p:nvGraphicFramePr>
        <p:xfrm>
          <a:off x="304800" y="1488298"/>
          <a:ext cx="11457709" cy="4764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1009">
                  <a:extLst>
                    <a:ext uri="{9D8B030D-6E8A-4147-A177-3AD203B41FA5}">
                      <a16:colId xmlns="" xmlns:a16="http://schemas.microsoft.com/office/drawing/2014/main" val="731120305"/>
                    </a:ext>
                  </a:extLst>
                </a:gridCol>
                <a:gridCol w="2238024">
                  <a:extLst>
                    <a:ext uri="{9D8B030D-6E8A-4147-A177-3AD203B41FA5}">
                      <a16:colId xmlns="" xmlns:a16="http://schemas.microsoft.com/office/drawing/2014/main" val="3863272869"/>
                    </a:ext>
                  </a:extLst>
                </a:gridCol>
                <a:gridCol w="1414248">
                  <a:extLst>
                    <a:ext uri="{9D8B030D-6E8A-4147-A177-3AD203B41FA5}">
                      <a16:colId xmlns="" xmlns:a16="http://schemas.microsoft.com/office/drawing/2014/main" val="1911609425"/>
                    </a:ext>
                  </a:extLst>
                </a:gridCol>
                <a:gridCol w="1082036">
                  <a:extLst>
                    <a:ext uri="{9D8B030D-6E8A-4147-A177-3AD203B41FA5}">
                      <a16:colId xmlns="" xmlns:a16="http://schemas.microsoft.com/office/drawing/2014/main" val="2412974618"/>
                    </a:ext>
                  </a:extLst>
                </a:gridCol>
                <a:gridCol w="1534012">
                  <a:extLst>
                    <a:ext uri="{9D8B030D-6E8A-4147-A177-3AD203B41FA5}">
                      <a16:colId xmlns="" xmlns:a16="http://schemas.microsoft.com/office/drawing/2014/main" val="3419893623"/>
                    </a:ext>
                  </a:extLst>
                </a:gridCol>
                <a:gridCol w="1588166">
                  <a:extLst>
                    <a:ext uri="{9D8B030D-6E8A-4147-A177-3AD203B41FA5}">
                      <a16:colId xmlns="" xmlns:a16="http://schemas.microsoft.com/office/drawing/2014/main" val="637776150"/>
                    </a:ext>
                  </a:extLst>
                </a:gridCol>
                <a:gridCol w="1740214">
                  <a:extLst>
                    <a:ext uri="{9D8B030D-6E8A-4147-A177-3AD203B41FA5}">
                      <a16:colId xmlns="" xmlns:a16="http://schemas.microsoft.com/office/drawing/2014/main" val="3860442191"/>
                    </a:ext>
                  </a:extLst>
                </a:gridCol>
              </a:tblGrid>
              <a:tr h="957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Oracle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Dashboards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Oracle Database. NoSQL Database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Unstructured data in the form of audio, video and images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Rules engine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via email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Android, iOS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998971307"/>
                  </a:ext>
                </a:extLst>
              </a:tr>
              <a:tr h="574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MS Azure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Azure Time Series Insights , Power BI, Cortana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Azure SQL, DocumentDB, Storage Blob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Azure Blob Storage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via  Event Grid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via  Event Grid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Android, iOS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3150901043"/>
                  </a:ext>
                </a:extLst>
              </a:tr>
              <a:tr h="3831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Carriots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Via Azure services,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Nobodha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NoSQL Big Data Base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via APIs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71904565"/>
                  </a:ext>
                </a:extLst>
              </a:tr>
              <a:tr h="957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WSo2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WSO2 SP Dashboard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WSO2 Data Services Server(DSS)MSSQL, DB2, Oracle, MySQL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Multi-tenant structured and unstructured data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Firebase Cloud Messaging or Apple Push Notification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Firebase Cloud Messaging or Apple Push Notification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2435527997"/>
                  </a:ext>
                </a:extLst>
              </a:tr>
              <a:tr h="405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Ubidots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and custom Dashboards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Microsoft Azure, SQL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custom triggers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via sms, email, Slack Notification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Android, iOS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510981595"/>
                  </a:ext>
                </a:extLst>
              </a:tr>
              <a:tr h="766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ThingWorx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Widgets, Dashboards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(ThingWorx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SQUEAL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PostgreSQL, embedded database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custom triggers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Telegram App using Rest API Call extension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Android, iOS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387954827"/>
                  </a:ext>
                </a:extLst>
              </a:tr>
              <a:tr h="574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Google IoT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Qlik, iCharts, zoomdata, Looker,tableau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 Bigtable, Cloud SQL, mongoDB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Untructuredata, any format 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YES, via Cloud  Function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GCM (Google Cloud Messaging)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Android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="" xmlns:a16="http://schemas.microsoft.com/office/drawing/2014/main" val="124341486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92" y="6248400"/>
            <a:ext cx="10266554" cy="5060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59153"/>
              </p:ext>
            </p:extLst>
          </p:nvPr>
        </p:nvGraphicFramePr>
        <p:xfrm>
          <a:off x="304797" y="1126490"/>
          <a:ext cx="11457710" cy="36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646">
                  <a:extLst>
                    <a:ext uri="{9D8B030D-6E8A-4147-A177-3AD203B41FA5}">
                      <a16:colId xmlns="" xmlns:a16="http://schemas.microsoft.com/office/drawing/2014/main" val="1098063170"/>
                    </a:ext>
                  </a:extLst>
                </a:gridCol>
                <a:gridCol w="2226302">
                  <a:extLst>
                    <a:ext uri="{9D8B030D-6E8A-4147-A177-3AD203B41FA5}">
                      <a16:colId xmlns="" xmlns:a16="http://schemas.microsoft.com/office/drawing/2014/main" val="409289822"/>
                    </a:ext>
                  </a:extLst>
                </a:gridCol>
                <a:gridCol w="1399310">
                  <a:extLst>
                    <a:ext uri="{9D8B030D-6E8A-4147-A177-3AD203B41FA5}">
                      <a16:colId xmlns="" xmlns:a16="http://schemas.microsoft.com/office/drawing/2014/main" val="2945000905"/>
                    </a:ext>
                  </a:extLst>
                </a:gridCol>
                <a:gridCol w="1094509">
                  <a:extLst>
                    <a:ext uri="{9D8B030D-6E8A-4147-A177-3AD203B41FA5}">
                      <a16:colId xmlns="" xmlns:a16="http://schemas.microsoft.com/office/drawing/2014/main" val="413036732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4273019858"/>
                    </a:ext>
                  </a:extLst>
                </a:gridCol>
                <a:gridCol w="1579418">
                  <a:extLst>
                    <a:ext uri="{9D8B030D-6E8A-4147-A177-3AD203B41FA5}">
                      <a16:colId xmlns="" xmlns:a16="http://schemas.microsoft.com/office/drawing/2014/main" val="340064884"/>
                    </a:ext>
                  </a:extLst>
                </a:gridCol>
                <a:gridCol w="1759525">
                  <a:extLst>
                    <a:ext uri="{9D8B030D-6E8A-4147-A177-3AD203B41FA5}">
                      <a16:colId xmlns="" xmlns:a16="http://schemas.microsoft.com/office/drawing/2014/main" val="1333980609"/>
                    </a:ext>
                  </a:extLst>
                </a:gridCol>
              </a:tblGrid>
              <a:tr h="361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Platforms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Visualization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Data storage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BLOB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Trigger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Push Notifications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err="1">
                          <a:effectLst/>
                        </a:rPr>
                        <a:t>Mobile</a:t>
                      </a:r>
                      <a:r>
                        <a:rPr lang="el-GR" sz="1400" b="1" dirty="0">
                          <a:effectLst/>
                        </a:rPr>
                        <a:t> SDK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571876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55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Χαρακτηριστικά </a:t>
            </a:r>
            <a:r>
              <a:rPr lang="en-US" i="1" dirty="0"/>
              <a:t>IoT</a:t>
            </a:r>
            <a:r>
              <a:rPr lang="el-GR" i="1" dirty="0"/>
              <a:t> πλατφορμών (μέρος </a:t>
            </a:r>
            <a:r>
              <a:rPr lang="el-GR" i="1" dirty="0" smtClean="0"/>
              <a:t>3/3)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860208"/>
              </p:ext>
            </p:extLst>
          </p:nvPr>
        </p:nvGraphicFramePr>
        <p:xfrm>
          <a:off x="304799" y="1136073"/>
          <a:ext cx="11582400" cy="4918364"/>
        </p:xfrm>
        <a:graphic>
          <a:graphicData uri="http://schemas.openxmlformats.org/drawingml/2006/table">
            <a:tbl>
              <a:tblPr/>
              <a:tblGrid>
                <a:gridCol w="1868263">
                  <a:extLst>
                    <a:ext uri="{9D8B030D-6E8A-4147-A177-3AD203B41FA5}">
                      <a16:colId xmlns="" xmlns:a16="http://schemas.microsoft.com/office/drawing/2014/main" val="789978986"/>
                    </a:ext>
                  </a:extLst>
                </a:gridCol>
                <a:gridCol w="2055194">
                  <a:extLst>
                    <a:ext uri="{9D8B030D-6E8A-4147-A177-3AD203B41FA5}">
                      <a16:colId xmlns="" xmlns:a16="http://schemas.microsoft.com/office/drawing/2014/main" val="3940484525"/>
                    </a:ext>
                  </a:extLst>
                </a:gridCol>
                <a:gridCol w="2432169">
                  <a:extLst>
                    <a:ext uri="{9D8B030D-6E8A-4147-A177-3AD203B41FA5}">
                      <a16:colId xmlns="" xmlns:a16="http://schemas.microsoft.com/office/drawing/2014/main" val="1165413654"/>
                    </a:ext>
                  </a:extLst>
                </a:gridCol>
                <a:gridCol w="1304357">
                  <a:extLst>
                    <a:ext uri="{9D8B030D-6E8A-4147-A177-3AD203B41FA5}">
                      <a16:colId xmlns="" xmlns:a16="http://schemas.microsoft.com/office/drawing/2014/main" val="1522692203"/>
                    </a:ext>
                  </a:extLst>
                </a:gridCol>
                <a:gridCol w="1027078">
                  <a:extLst>
                    <a:ext uri="{9D8B030D-6E8A-4147-A177-3AD203B41FA5}">
                      <a16:colId xmlns="" xmlns:a16="http://schemas.microsoft.com/office/drawing/2014/main" val="1109079817"/>
                    </a:ext>
                  </a:extLst>
                </a:gridCol>
                <a:gridCol w="1368743">
                  <a:extLst>
                    <a:ext uri="{9D8B030D-6E8A-4147-A177-3AD203B41FA5}">
                      <a16:colId xmlns="" xmlns:a16="http://schemas.microsoft.com/office/drawing/2014/main" val="3699962481"/>
                    </a:ext>
                  </a:extLst>
                </a:gridCol>
                <a:gridCol w="1526596">
                  <a:extLst>
                    <a:ext uri="{9D8B030D-6E8A-4147-A177-3AD203B41FA5}">
                      <a16:colId xmlns="" xmlns:a16="http://schemas.microsoft.com/office/drawing/2014/main" val="1744434240"/>
                    </a:ext>
                  </a:extLst>
                </a:gridCol>
              </a:tblGrid>
              <a:tr h="4417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Platforms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External platforms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Hardware Supported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Server Lang.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Client Lang.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Geolocation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Pricing Plans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43995634"/>
                  </a:ext>
                </a:extLst>
              </a:tr>
              <a:tr h="634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Amazon web services, Microsoft Azure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Intel Edison, Raspberry Pi, LeafLabs, BeagleBone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Python, Java, Scala, C++, Ruby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Google Maps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 period, Monthly, Yearly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7278824"/>
                  </a:ext>
                </a:extLst>
              </a:tr>
              <a:tr h="4969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SiteWhere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Mule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AnyPoint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Platform,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OpenHAB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Microsoft Azure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Arduino, Raspberry Pi, Intel and others platforms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Google Maps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account or other paid plans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4040694"/>
                  </a:ext>
                </a:extLst>
              </a:tr>
              <a:tr h="6346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ThingSpeak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AWS,MATLAB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Arduino®, ESP-8266, Particle and Raspberry Pi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C, C++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MATLAB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Google Maps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Commercial, non-commercial, different licenses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7676009"/>
                  </a:ext>
                </a:extLst>
              </a:tr>
              <a:tr h="778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ThingsBoard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AWS IoT, IBM Watson , Azure Event Hub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Pi,  Arduino and others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C++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Google and Yepzon Asset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Edition and Professional Edition)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4902654"/>
                  </a:ext>
                </a:extLst>
              </a:tr>
              <a:tr h="423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Thinger.io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Amazon  web services,  Github, IFTTT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Arduino, ESP8266, Raspberry Pi, Intel Edison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C++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C++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Google maps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 account or other paid plans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785519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IBM Watson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Twitter, Node-RED, Jasper, Google BigQuery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S Joey Pro"/>
                        </a:rPr>
                        <a:t>ARM mbed, Texas Instruments, Raspberry Pi, Arduino Uno 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FS Joey Pro"/>
                        <a:ea typeface="Calibri" panose="020F0502020204030204" pitchFamily="34" charset="0"/>
                        <a:cs typeface="FS Joey Pr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Java, C++ and Prolog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Python, Java, Node.js C++, C Sharp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Owntracks, Google maps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Related to number of device, data traffic and data storage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404877"/>
                  </a:ext>
                </a:extLst>
              </a:tr>
              <a:tr h="846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AWS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SEGGER Microcontroller, Texas Instruments, Libelium and others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C++,Ruby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Python, Java, .NET, C++, Ruby, PHP</a:t>
                      </a:r>
                      <a:endParaRPr lang="en-US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Connection time, number of messages,  and rules engine actions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864770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60" y="6199910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5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Κατηγορίες 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IoT 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Αρχιτεκτονικής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200" dirty="0" smtClean="0">
                <a:latin typeface="Times New Roman" pitchFamily="18"/>
                <a:cs typeface="Times New Roman" pitchFamily="18"/>
              </a:rPr>
              <a:t>Το IoT πρέπει να είναι ικανό να διασυνδέει εκατομμύρια</a:t>
            </a:r>
            <a:r>
              <a:rPr lang="en-US" sz="22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el-GR" sz="2200" dirty="0" smtClean="0">
                <a:latin typeface="Times New Roman" pitchFamily="18"/>
                <a:cs typeface="Times New Roman" pitchFamily="18"/>
              </a:rPr>
              <a:t>ή δισεκατομμύρια</a:t>
            </a:r>
            <a:r>
              <a:rPr lang="en-US" sz="2200" dirty="0" smtClean="0">
                <a:latin typeface="Times New Roman" pitchFamily="18"/>
                <a:cs typeface="Times New Roman" pitchFamily="18"/>
              </a:rPr>
              <a:t> </a:t>
            </a:r>
            <a:r>
              <a:rPr lang="el-GR" sz="2200" dirty="0" smtClean="0">
                <a:latin typeface="Times New Roman" pitchFamily="18"/>
                <a:cs typeface="Times New Roman" pitchFamily="18"/>
              </a:rPr>
              <a:t>ετερογενή αντικείμενα μέσω του Διαδικτύου</a:t>
            </a:r>
            <a:endParaRPr sz="2200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just" eaLnBrk="1" fontAlgn="auto">
              <a:spcAft>
                <a:spcPts val="0"/>
              </a:spcAft>
              <a:buFont typeface="Arial" pitchFamily="34"/>
              <a:buNone/>
              <a:defRPr/>
            </a:pPr>
            <a:endParaRPr i="1" dirty="0" smtClean="0">
              <a:latin typeface="Times New Roman" pitchFamily="18"/>
              <a:cs typeface="Times New Roman" pitchFamily="18"/>
            </a:endParaRPr>
          </a:p>
          <a:p>
            <a:pPr marL="0" indent="0" algn="ctr" eaLnBrk="1" fontAlgn="auto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lang="el-GR" sz="1800" b="1" i="1" dirty="0" smtClean="0">
              <a:latin typeface="Times New Roman" pitchFamily="18"/>
              <a:cs typeface="Times New Roman" pitchFamily="18"/>
            </a:endParaRPr>
          </a:p>
          <a:p>
            <a:pPr marL="0" indent="0" algn="ctr" eaLnBrk="1" fontAlgn="auto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endParaRPr lang="el-GR" sz="1800" b="1" i="1" dirty="0" smtClean="0">
              <a:latin typeface="Times New Roman" pitchFamily="18"/>
              <a:cs typeface="Times New Roman" pitchFamily="18"/>
            </a:endParaRPr>
          </a:p>
          <a:p>
            <a:pPr marL="0" indent="0" algn="ctr" eaLnBrk="1" fontAlgn="auto">
              <a:spcBef>
                <a:spcPts val="50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lang="el-GR" sz="1800" b="1" i="1" dirty="0" smtClean="0">
                <a:latin typeface="Times New Roman" pitchFamily="18"/>
                <a:cs typeface="Times New Roman" pitchFamily="18"/>
              </a:rPr>
              <a:t>Κατηγορίες επιπέδων </a:t>
            </a:r>
            <a:r>
              <a:rPr sz="1800" b="1" i="1" dirty="0" smtClean="0">
                <a:latin typeface="Times New Roman" pitchFamily="18"/>
                <a:cs typeface="Times New Roman" pitchFamily="18"/>
              </a:rPr>
              <a:t>IoT</a:t>
            </a:r>
            <a:r>
              <a:rPr lang="el-GR" sz="1800" b="1" i="1" dirty="0" smtClean="0">
                <a:latin typeface="Times New Roman" pitchFamily="18"/>
                <a:cs typeface="Times New Roman" pitchFamily="18"/>
              </a:rPr>
              <a:t> αρχιτεκτονικής</a:t>
            </a:r>
            <a:endParaRPr sz="1800" i="1" dirty="0" smtClean="0"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10567988" y="6248400"/>
            <a:ext cx="1319212" cy="381000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1D9F69-AB90-421F-AAED-8768F6B8CD3B}" type="slidenum">
              <a:rPr lang="en-US" kern="0">
                <a:solidFill>
                  <a:srgbClr val="000000"/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400" b="1">
              <a:solidFill>
                <a:srgbClr val="000000"/>
              </a:solidFill>
              <a:latin typeface="Arial"/>
              <a:ea typeface="MS PGothic" pitchFamily="34"/>
            </a:endParaRPr>
          </a:p>
        </p:txBody>
      </p:sp>
      <p:sp>
        <p:nvSpPr>
          <p:cNvPr id="19461" name="Footer Placeholder 4"/>
          <p:cNvSpPr txBox="1">
            <a:spLocks noChangeArrowheads="1"/>
          </p:cNvSpPr>
          <p:nvPr/>
        </p:nvSpPr>
        <p:spPr bwMode="auto">
          <a:xfrm>
            <a:off x="304800" y="6248400"/>
            <a:ext cx="10263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003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Πανεπιστήμιο Αιγαίου</a:t>
            </a:r>
            <a:r>
              <a:rPr lang="el-GR" altLang="en-US"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Τμήμα Μηχανικών Πληροφοριακών και Επικοινωνιακών Συστημάτων</a:t>
            </a:r>
            <a:endParaRPr lang="el-GR" altLang="en-US" sz="12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946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70" y="1941657"/>
            <a:ext cx="77025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/>
              <a:t>Χαρακτηριστικά </a:t>
            </a:r>
            <a:r>
              <a:rPr lang="en-US" i="1" dirty="0"/>
              <a:t>IoT</a:t>
            </a:r>
            <a:r>
              <a:rPr lang="el-GR" i="1" dirty="0"/>
              <a:t> πλατφορμών (μέρος </a:t>
            </a:r>
            <a:r>
              <a:rPr lang="el-GR" i="1" dirty="0" smtClean="0"/>
              <a:t>3/3 συν.)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635167"/>
              </p:ext>
            </p:extLst>
          </p:nvPr>
        </p:nvGraphicFramePr>
        <p:xfrm>
          <a:off x="304800" y="1506220"/>
          <a:ext cx="11423239" cy="5123180"/>
        </p:xfrm>
        <a:graphic>
          <a:graphicData uri="http://schemas.openxmlformats.org/drawingml/2006/table">
            <a:tbl>
              <a:tblPr/>
              <a:tblGrid>
                <a:gridCol w="1842591">
                  <a:extLst>
                    <a:ext uri="{9D8B030D-6E8A-4147-A177-3AD203B41FA5}">
                      <a16:colId xmlns="" xmlns:a16="http://schemas.microsoft.com/office/drawing/2014/main" val="2477601681"/>
                    </a:ext>
                  </a:extLst>
                </a:gridCol>
                <a:gridCol w="2026952">
                  <a:extLst>
                    <a:ext uri="{9D8B030D-6E8A-4147-A177-3AD203B41FA5}">
                      <a16:colId xmlns="" xmlns:a16="http://schemas.microsoft.com/office/drawing/2014/main" val="993459573"/>
                    </a:ext>
                  </a:extLst>
                </a:gridCol>
                <a:gridCol w="2398747">
                  <a:extLst>
                    <a:ext uri="{9D8B030D-6E8A-4147-A177-3AD203B41FA5}">
                      <a16:colId xmlns="" xmlns:a16="http://schemas.microsoft.com/office/drawing/2014/main" val="2365177577"/>
                    </a:ext>
                  </a:extLst>
                </a:gridCol>
                <a:gridCol w="1286433">
                  <a:extLst>
                    <a:ext uri="{9D8B030D-6E8A-4147-A177-3AD203B41FA5}">
                      <a16:colId xmlns="" xmlns:a16="http://schemas.microsoft.com/office/drawing/2014/main" val="2622116987"/>
                    </a:ext>
                  </a:extLst>
                </a:gridCol>
                <a:gridCol w="1012963">
                  <a:extLst>
                    <a:ext uri="{9D8B030D-6E8A-4147-A177-3AD203B41FA5}">
                      <a16:colId xmlns="" xmlns:a16="http://schemas.microsoft.com/office/drawing/2014/main" val="2115674556"/>
                    </a:ext>
                  </a:extLst>
                </a:gridCol>
                <a:gridCol w="1349935">
                  <a:extLst>
                    <a:ext uri="{9D8B030D-6E8A-4147-A177-3AD203B41FA5}">
                      <a16:colId xmlns="" xmlns:a16="http://schemas.microsoft.com/office/drawing/2014/main" val="267676966"/>
                    </a:ext>
                  </a:extLst>
                </a:gridCol>
                <a:gridCol w="1505618">
                  <a:extLst>
                    <a:ext uri="{9D8B030D-6E8A-4147-A177-3AD203B41FA5}">
                      <a16:colId xmlns="" xmlns:a16="http://schemas.microsoft.com/office/drawing/2014/main" val="3205637474"/>
                    </a:ext>
                  </a:extLst>
                </a:gridCol>
              </a:tblGrid>
              <a:tr h="4057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Oracle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APIs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Raspberry, Arduino and other Microcontrollers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Java, Javascript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Asset Monitoring Cloud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 as You Go Model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006778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MS Azure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FS Joey Pro"/>
                        </a:rPr>
                        <a:t>Intel, Raspberry Pi2, Freescale, Texas Instruments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FS Joey Pro"/>
                        <a:ea typeface="Calibri" panose="020F0502020204030204" pitchFamily="34" charset="0"/>
                        <a:cs typeface="FS Joey Pro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C, Python, Java, .NET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  and  UWP,  Java,C, NodeJS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Azure Maps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  of devices  and  messages </a:t>
                      </a:r>
                      <a:b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days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34493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Carriots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Twitter, Dropbox, Sigfox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Arduino, Raspberry Pi, Cloudgate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Groovy - Java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Google Maps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Free, or paid plans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3138328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WSo2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(SAP, FIX, HL7) Salesforce, Twitter, PayPal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Pi, Arduino Uno,3D Robotics Drone, etc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Java, 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C++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Location-based services (LBS)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Free, or paid plans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7192363"/>
                  </a:ext>
                </a:extLst>
              </a:tr>
              <a:tr h="537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Ubidots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UBIParser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Android, Arduino, ARM mbed and Electric Imp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Python, C, and more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Google Geolocation API, Geofencing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Pay as You Grow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08862"/>
                  </a:ext>
                </a:extLst>
              </a:tr>
              <a:tr h="932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ThingWorx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 via API such as, Azure, AWS, Twitter, Twillio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Raspberry Pi, Intel Edison, Intel Galileo, etc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SDKs through various programming languages (Java, C, .NET)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Google Maps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Free, Professional, Enterprise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5284549"/>
                  </a:ext>
                </a:extLst>
              </a:tr>
              <a:tr h="6426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Google IoT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Only, Google proprietary services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Beaglebone, Raspberry Pi, Arduino, Particle, etc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C#, Go, Java, Node.js, PHP, Python, Ruby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Java, NODE.JS, Python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Yes, via Google Maps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 , or paid plans, Pay-as-you-go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962402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60" y="6199910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7" y="1049282"/>
            <a:ext cx="11437752" cy="45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81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Προκλήσεις </a:t>
            </a:r>
            <a:r>
              <a:rPr lang="en-US" dirty="0" smtClean="0"/>
              <a:t>IoT </a:t>
            </a:r>
            <a:r>
              <a:rPr lang="el-GR" dirty="0" smtClean="0"/>
              <a:t>Πλατφορμών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614350"/>
              </p:ext>
            </p:extLst>
          </p:nvPr>
        </p:nvGraphicFramePr>
        <p:xfrm>
          <a:off x="304800" y="1219200"/>
          <a:ext cx="1158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992" y="6248400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00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Δημοφιλέστερες Πλατφόρμες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279" y="1078178"/>
            <a:ext cx="8071441" cy="508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9" y="6252682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644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2618" y="1440872"/>
            <a:ext cx="3463636" cy="7481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Απαραίτητο στοιχείο για την ανάπτυξη </a:t>
            </a:r>
            <a:r>
              <a:rPr lang="en-US" dirty="0" smtClean="0"/>
              <a:t>IoT </a:t>
            </a:r>
            <a:r>
              <a:rPr lang="el-GR" dirty="0" smtClean="0"/>
              <a:t>έργων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2617" y="4156364"/>
            <a:ext cx="3463636" cy="87630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l-GR" dirty="0" smtClean="0"/>
              <a:t>Εκατοντάδες  </a:t>
            </a:r>
            <a:r>
              <a:rPr lang="el-GR" dirty="0" err="1" smtClean="0"/>
              <a:t>Πάροχοι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512617" y="2268680"/>
            <a:ext cx="3463636" cy="876301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kern="0" dirty="0" smtClean="0"/>
              <a:t>Προσαρμογή στις απαιτήσεις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kern="0" dirty="0" smtClean="0"/>
              <a:t>των πελατών</a:t>
            </a:r>
            <a:endParaRPr lang="el-GR" kern="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512617" y="3212522"/>
            <a:ext cx="3463636" cy="876301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kern="0" dirty="0" smtClean="0"/>
              <a:t>Προσαρμογή στις νέες τεχνολογίες</a:t>
            </a:r>
            <a:endParaRPr lang="el-GR" kern="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5902032" y="2649680"/>
            <a:ext cx="5167747" cy="112568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b="1" kern="0" dirty="0" smtClean="0"/>
              <a:t>Διαλειτουργικότητα</a:t>
            </a:r>
            <a:endParaRPr lang="el-GR" sz="3200" b="1" kern="0" dirty="0"/>
          </a:p>
        </p:txBody>
      </p:sp>
      <p:sp>
        <p:nvSpPr>
          <p:cNvPr id="14" name="Content Placeholder 7"/>
          <p:cNvSpPr txBox="1">
            <a:spLocks/>
          </p:cNvSpPr>
          <p:nvPr/>
        </p:nvSpPr>
        <p:spPr bwMode="auto">
          <a:xfrm>
            <a:off x="5902033" y="1356877"/>
            <a:ext cx="5167747" cy="112568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b="1" kern="0" dirty="0" smtClean="0"/>
              <a:t>Έλλειψη Τυποποίησης</a:t>
            </a:r>
            <a:endParaRPr lang="el-GR" sz="3200" b="1" kern="0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 bwMode="auto">
          <a:xfrm>
            <a:off x="5902032" y="3906981"/>
            <a:ext cx="5167747" cy="1125684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3200" b="1" kern="0" dirty="0" smtClean="0"/>
              <a:t>Ετερογένεια</a:t>
            </a:r>
            <a:endParaRPr lang="el-GR" sz="3200" b="1" kern="0" dirty="0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512617" y="5100206"/>
            <a:ext cx="3463636" cy="8763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Arial" panose="020B0604020202020204" pitchFamily="34" charset="0"/>
              <a:buChar char="•"/>
              <a:defRPr lang="en-US"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–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Char char="•"/>
              <a:defRPr lang="en-US" sz="17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–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ts val="400"/>
              </a:spcBef>
              <a:spcAft>
                <a:spcPct val="0"/>
              </a:spcAft>
              <a:buSzPct val="100000"/>
              <a:buChar char="•"/>
              <a:defRPr lang="en-US"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kern="0" dirty="0" smtClean="0"/>
              <a:t>Open Source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kern="0" dirty="0" smtClean="0"/>
              <a:t>Καινοτομία</a:t>
            </a:r>
            <a:endParaRPr lang="el-GR" kern="0" dirty="0"/>
          </a:p>
        </p:txBody>
      </p:sp>
      <p:sp>
        <p:nvSpPr>
          <p:cNvPr id="17" name="Rectangle 16"/>
          <p:cNvSpPr/>
          <p:nvPr/>
        </p:nvSpPr>
        <p:spPr>
          <a:xfrm>
            <a:off x="5902032" y="5209308"/>
            <a:ext cx="5292441" cy="94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kern="0" dirty="0"/>
              <a:t>Ερευνητικό Πεδίο</a:t>
            </a:r>
            <a:endParaRPr lang="en-US" sz="3200" b="1" kern="0" dirty="0"/>
          </a:p>
        </p:txBody>
      </p:sp>
      <p:sp>
        <p:nvSpPr>
          <p:cNvPr id="18" name="Rectangle 17"/>
          <p:cNvSpPr/>
          <p:nvPr/>
        </p:nvSpPr>
        <p:spPr>
          <a:xfrm>
            <a:off x="4405745" y="1356877"/>
            <a:ext cx="1122215" cy="4794539"/>
          </a:xfrm>
          <a:prstGeom prst="rect">
            <a:avLst/>
          </a:prstGeom>
          <a:solidFill>
            <a:srgbClr val="8A3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0" rIns="91440" rtlCol="0" anchor="ctr"/>
          <a:lstStyle/>
          <a:p>
            <a:pPr algn="ctr"/>
            <a:r>
              <a:rPr lang="el-GR" sz="3200" b="1" kern="0" dirty="0"/>
              <a:t>Ασφάλεια</a:t>
            </a:r>
            <a:endParaRPr lang="en-US" sz="3200" b="1" kern="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83" y="6283033"/>
            <a:ext cx="10266554" cy="5060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94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620" y="1489286"/>
            <a:ext cx="7035501" cy="4299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4" y="6287444"/>
            <a:ext cx="10266554" cy="5060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23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Αρχιτεκτονική Πέντε Επιπέδων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7925" y="1219200"/>
            <a:ext cx="7202488" cy="4456113"/>
          </a:xfrm>
          <a:effectLst>
            <a:outerShdw dist="50804" dir="5400000" algn="tl" rotWithShape="0">
              <a:srgbClr val="000000">
                <a:alpha val="56999"/>
              </a:srgbClr>
            </a:outerShdw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400550" y="5718175"/>
            <a:ext cx="350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00"/>
                </a:solidFill>
              </a:rPr>
              <a:t>IoT </a:t>
            </a:r>
            <a:r>
              <a:rPr lang="el-GR" altLang="en-US" b="1" i="1">
                <a:solidFill>
                  <a:srgbClr val="000000"/>
                </a:solidFill>
              </a:rPr>
              <a:t>Αρχιτεκτονική</a:t>
            </a:r>
            <a:r>
              <a:rPr lang="en-US" altLang="en-US" b="1" i="1">
                <a:solidFill>
                  <a:srgbClr val="000000"/>
                </a:solidFill>
              </a:rPr>
              <a:t> </a:t>
            </a:r>
            <a:r>
              <a:rPr lang="el-GR" altLang="en-US" b="1" i="1">
                <a:solidFill>
                  <a:srgbClr val="000000"/>
                </a:solidFill>
              </a:rPr>
              <a:t>Πέντε Επιπέδων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254750"/>
            <a:ext cx="102711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Βασικά στοιχεία 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IoT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 αρχιτεκτονικής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Slide Number Placeholder 3"/>
          <p:cNvSpPr txBox="1"/>
          <p:nvPr/>
        </p:nvSpPr>
        <p:spPr>
          <a:xfrm>
            <a:off x="10567988" y="6248400"/>
            <a:ext cx="1319212" cy="381000"/>
          </a:xfrm>
          <a:prstGeom prst="rect">
            <a:avLst/>
          </a:prstGeom>
          <a:noFill/>
          <a:ln cap="flat">
            <a:noFill/>
          </a:ln>
        </p:spPr>
        <p:txBody>
          <a:bodyPr lIns="0" tIns="0" rIns="0" bIns="0"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E087328-CE63-4A78-8C2C-FAC5A79F125F}" type="slidenum">
              <a:rPr lang="en-US" kern="0">
                <a:solidFill>
                  <a:srgbClr val="000000"/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en-US" sz="1400" b="1">
              <a:solidFill>
                <a:srgbClr val="000000"/>
              </a:solidFill>
              <a:latin typeface="Arial"/>
              <a:ea typeface="MS PGothic" pitchFamily="34"/>
            </a:endParaRPr>
          </a:p>
        </p:txBody>
      </p:sp>
      <p:sp>
        <p:nvSpPr>
          <p:cNvPr id="21508" name="Footer Placeholder 4"/>
          <p:cNvSpPr txBox="1">
            <a:spLocks noChangeArrowheads="1"/>
          </p:cNvSpPr>
          <p:nvPr/>
        </p:nvSpPr>
        <p:spPr bwMode="auto">
          <a:xfrm>
            <a:off x="560388" y="6173788"/>
            <a:ext cx="102631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0003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Πανεπιστήμιο Αιγαίου</a:t>
            </a:r>
            <a:r>
              <a:rPr lang="el-GR" altLang="en-US"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el-GR" altLang="en-US"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Τμήμα Μηχανικών Πληροφοριακών και Επικοινωνιακών Συστημάτων</a:t>
            </a:r>
            <a:endParaRPr lang="el-GR" altLang="en-US" sz="12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4678363" y="5111750"/>
            <a:ext cx="3097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Στοιχεία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IoT </a:t>
            </a:r>
            <a:r>
              <a:rPr lang="el-GR" altLang="en-US" b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Αρχιτεκτονικής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0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0863" y="1073150"/>
            <a:ext cx="7396162" cy="4800600"/>
          </a:xfrm>
        </p:spPr>
      </p:pic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04800" y="1476375"/>
            <a:ext cx="37465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Αισθητήρας (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Ενεργοποιητής(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Actuator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Συσκευή (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Πύλη (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Gateway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IoT 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πλατφόρμα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(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l-GR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Δομικά στοιχεία </a:t>
            </a:r>
            <a:r>
              <a:rPr altLang="en-US" dirty="0" smtClean="0">
                <a:latin typeface="Arial" panose="020B0604020202020204" pitchFamily="34" charset="0"/>
                <a:ea typeface="MS PGothic" panose="020B0600070205080204" pitchFamily="34" charset="-128"/>
              </a:rPr>
              <a:t>Internet of Things</a:t>
            </a:r>
          </a:p>
        </p:txBody>
      </p:sp>
      <p:sp>
        <p:nvSpPr>
          <p:cNvPr id="22531" name="Content Placeholder 2"/>
          <p:cNvSpPr txBox="1">
            <a:spLocks noGrp="1"/>
          </p:cNvSpPr>
          <p:nvPr>
            <p:ph idx="1"/>
          </p:nvPr>
        </p:nvSpPr>
        <p:spPr>
          <a:xfrm>
            <a:off x="498475" y="1219200"/>
            <a:ext cx="11582400" cy="4800600"/>
          </a:xfrm>
        </p:spPr>
        <p:txBody>
          <a:bodyPr/>
          <a:lstStyle/>
          <a:p>
            <a:pPr eaLnBrk="1"/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Αναγνώριση (</a:t>
            </a:r>
            <a:r>
              <a:rPr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Identification</a:t>
            </a:r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):</a:t>
            </a:r>
            <a:r>
              <a:rPr lang="el-GR" altLang="en-US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l-GR" kern="1200" dirty="0">
                <a:solidFill>
                  <a:schemeClr val="tx1"/>
                </a:solidFill>
              </a:rPr>
              <a:t>ηλεκτρονικοί κωδικοί προϊόντων (</a:t>
            </a:r>
            <a:r>
              <a:rPr lang="en-US" kern="1200" dirty="0">
                <a:solidFill>
                  <a:schemeClr val="tx1"/>
                </a:solidFill>
              </a:rPr>
              <a:t>EPC</a:t>
            </a:r>
            <a:r>
              <a:rPr lang="el-GR" kern="1200" dirty="0" smtClean="0">
                <a:solidFill>
                  <a:schemeClr val="tx1"/>
                </a:solidFill>
              </a:rPr>
              <a:t>), </a:t>
            </a:r>
            <a:r>
              <a:rPr lang="en-US" kern="1200" dirty="0">
                <a:solidFill>
                  <a:schemeClr val="tx1"/>
                </a:solidFill>
              </a:rPr>
              <a:t>ubiquitous</a:t>
            </a:r>
            <a:r>
              <a:rPr lang="el-GR" kern="1200" dirty="0">
                <a:solidFill>
                  <a:schemeClr val="tx1"/>
                </a:solidFill>
              </a:rPr>
              <a:t> κωδικοί (</a:t>
            </a:r>
            <a:r>
              <a:rPr lang="en-US" kern="1200" dirty="0" err="1">
                <a:solidFill>
                  <a:schemeClr val="tx1"/>
                </a:solidFill>
              </a:rPr>
              <a:t>uCode</a:t>
            </a:r>
            <a:r>
              <a:rPr lang="el-GR" kern="1200" dirty="0" smtClean="0">
                <a:solidFill>
                  <a:schemeClr val="tx1"/>
                </a:solidFill>
              </a:rPr>
              <a:t>) 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/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Ανίχνευση (</a:t>
            </a:r>
            <a:r>
              <a:rPr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Sensing</a:t>
            </a:r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): </a:t>
            </a:r>
            <a:r>
              <a:rPr lang="en-US" kern="1200" dirty="0">
                <a:solidFill>
                  <a:schemeClr val="tx1"/>
                </a:solidFill>
              </a:rPr>
              <a:t>smart </a:t>
            </a:r>
            <a:r>
              <a:rPr lang="en-US" kern="1200" dirty="0" smtClean="0">
                <a:solidFill>
                  <a:schemeClr val="tx1"/>
                </a:solidFill>
              </a:rPr>
              <a:t>sensors</a:t>
            </a:r>
            <a:r>
              <a:rPr lang="el-GR" kern="1200" dirty="0" smtClean="0">
                <a:solidFill>
                  <a:schemeClr val="tx1"/>
                </a:solidFill>
              </a:rPr>
              <a:t>, </a:t>
            </a:r>
            <a:r>
              <a:rPr lang="el-GR" kern="1200" dirty="0">
                <a:solidFill>
                  <a:schemeClr val="tx1"/>
                </a:solidFill>
              </a:rPr>
              <a:t>φορητές συσκευές ανίχνευσης (</a:t>
            </a:r>
            <a:r>
              <a:rPr lang="en-US" kern="1200" dirty="0">
                <a:solidFill>
                  <a:schemeClr val="tx1"/>
                </a:solidFill>
              </a:rPr>
              <a:t>wearable devices</a:t>
            </a:r>
            <a:r>
              <a:rPr lang="el-GR" kern="1200" dirty="0">
                <a:solidFill>
                  <a:schemeClr val="tx1"/>
                </a:solidFill>
              </a:rPr>
              <a:t>)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/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Επικοινωνία (</a:t>
            </a:r>
            <a:r>
              <a:rPr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Communication</a:t>
            </a:r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): </a:t>
            </a:r>
            <a:r>
              <a:rPr lang="el-GR" kern="1200" dirty="0">
                <a:solidFill>
                  <a:schemeClr val="tx1"/>
                </a:solidFill>
              </a:rPr>
              <a:t>WiFi, </a:t>
            </a:r>
            <a:r>
              <a:rPr lang="el-GR" kern="1200" dirty="0" err="1">
                <a:solidFill>
                  <a:schemeClr val="tx1"/>
                </a:solidFill>
              </a:rPr>
              <a:t>Bluetooth</a:t>
            </a:r>
            <a:r>
              <a:rPr lang="el-GR" kern="1200" dirty="0">
                <a:solidFill>
                  <a:schemeClr val="tx1"/>
                </a:solidFill>
              </a:rPr>
              <a:t>, IEEE 802.1, Z-</a:t>
            </a:r>
            <a:r>
              <a:rPr lang="en-US" kern="1200" dirty="0" smtClean="0">
                <a:solidFill>
                  <a:schemeClr val="tx1"/>
                </a:solidFill>
              </a:rPr>
              <a:t>wave</a:t>
            </a:r>
            <a:r>
              <a:rPr lang="el-GR" kern="1200" dirty="0" smtClean="0">
                <a:solidFill>
                  <a:schemeClr val="tx1"/>
                </a:solidFill>
              </a:rPr>
              <a:t>, LTE-</a:t>
            </a:r>
            <a:r>
              <a:rPr lang="el-GR" kern="1200" dirty="0" err="1" smtClean="0">
                <a:solidFill>
                  <a:schemeClr val="tx1"/>
                </a:solidFill>
              </a:rPr>
              <a:t>Advanced</a:t>
            </a:r>
            <a:r>
              <a:rPr lang="el-GR" kern="1200" dirty="0" smtClean="0">
                <a:solidFill>
                  <a:schemeClr val="tx1"/>
                </a:solidFill>
              </a:rPr>
              <a:t>, RFID, </a:t>
            </a:r>
            <a:r>
              <a:rPr lang="el-GR" kern="1200" dirty="0">
                <a:solidFill>
                  <a:schemeClr val="tx1"/>
                </a:solidFill>
              </a:rPr>
              <a:t>NFC</a:t>
            </a:r>
            <a:r>
              <a:rPr lang="el-GR" kern="1200" dirty="0" smtClean="0">
                <a:solidFill>
                  <a:schemeClr val="tx1"/>
                </a:solidFill>
              </a:rPr>
              <a:t> 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/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Επεξεργασία–Υπολογισμός (</a:t>
            </a:r>
            <a:r>
              <a:rPr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Computation</a:t>
            </a:r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):</a:t>
            </a:r>
            <a:r>
              <a:rPr lang="en-US" kern="1200" dirty="0">
                <a:solidFill>
                  <a:schemeClr val="tx1"/>
                </a:solidFill>
              </a:rPr>
              <a:t>Arduino</a:t>
            </a:r>
            <a:r>
              <a:rPr lang="el-GR" kern="1200" dirty="0">
                <a:solidFill>
                  <a:schemeClr val="tx1"/>
                </a:solidFill>
              </a:rPr>
              <a:t>, </a:t>
            </a:r>
            <a:r>
              <a:rPr lang="en-US" kern="1200" dirty="0">
                <a:solidFill>
                  <a:schemeClr val="tx1"/>
                </a:solidFill>
              </a:rPr>
              <a:t>UDOO</a:t>
            </a:r>
            <a:r>
              <a:rPr lang="el-GR" kern="1200" dirty="0">
                <a:solidFill>
                  <a:schemeClr val="tx1"/>
                </a:solidFill>
              </a:rPr>
              <a:t>, </a:t>
            </a:r>
            <a:r>
              <a:rPr lang="en-US" kern="1200" dirty="0" smtClean="0">
                <a:solidFill>
                  <a:schemeClr val="tx1"/>
                </a:solidFill>
              </a:rPr>
              <a:t>ARM</a:t>
            </a:r>
            <a:r>
              <a:rPr lang="el-GR" kern="1200" dirty="0">
                <a:solidFill>
                  <a:schemeClr val="tx1"/>
                </a:solidFill>
              </a:rPr>
              <a:t>, </a:t>
            </a:r>
            <a:r>
              <a:rPr lang="en-US" kern="1200" dirty="0">
                <a:solidFill>
                  <a:schemeClr val="tx1"/>
                </a:solidFill>
              </a:rPr>
              <a:t>Intel Galileo</a:t>
            </a:r>
            <a:r>
              <a:rPr lang="el-GR" kern="1200" dirty="0">
                <a:solidFill>
                  <a:schemeClr val="tx1"/>
                </a:solidFill>
              </a:rPr>
              <a:t>, </a:t>
            </a:r>
            <a:r>
              <a:rPr lang="en-US" kern="1200" dirty="0">
                <a:solidFill>
                  <a:schemeClr val="tx1"/>
                </a:solidFill>
              </a:rPr>
              <a:t>Raspberry PI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/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Υπηρεσίες (</a:t>
            </a:r>
            <a:r>
              <a:rPr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Services</a:t>
            </a:r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): </a:t>
            </a:r>
            <a:r>
              <a:rPr lang="en-US" kern="1200" dirty="0">
                <a:solidFill>
                  <a:schemeClr val="tx1"/>
                </a:solidFill>
              </a:rPr>
              <a:t>Identity</a:t>
            </a:r>
            <a:r>
              <a:rPr lang="el-GR" kern="1200" dirty="0">
                <a:solidFill>
                  <a:schemeClr val="tx1"/>
                </a:solidFill>
              </a:rPr>
              <a:t>-</a:t>
            </a:r>
            <a:r>
              <a:rPr lang="en-US" kern="1200" dirty="0" smtClean="0">
                <a:solidFill>
                  <a:schemeClr val="tx1"/>
                </a:solidFill>
              </a:rPr>
              <a:t>related</a:t>
            </a:r>
            <a:r>
              <a:rPr lang="el-GR" kern="1200" dirty="0" smtClean="0">
                <a:solidFill>
                  <a:schemeClr val="tx1"/>
                </a:solidFill>
              </a:rPr>
              <a:t>, </a:t>
            </a:r>
            <a:r>
              <a:rPr lang="en-US" kern="1200" dirty="0">
                <a:solidFill>
                  <a:schemeClr val="tx1"/>
                </a:solidFill>
              </a:rPr>
              <a:t>Information </a:t>
            </a:r>
            <a:r>
              <a:rPr lang="en-US" kern="1200" dirty="0" smtClean="0">
                <a:solidFill>
                  <a:schemeClr val="tx1"/>
                </a:solidFill>
              </a:rPr>
              <a:t>Aggregation</a:t>
            </a:r>
            <a:r>
              <a:rPr lang="el-GR" kern="1200" dirty="0" smtClean="0">
                <a:solidFill>
                  <a:schemeClr val="tx1"/>
                </a:solidFill>
              </a:rPr>
              <a:t>, </a:t>
            </a:r>
            <a:r>
              <a:rPr lang="en-US" kern="1200" dirty="0">
                <a:solidFill>
                  <a:schemeClr val="tx1"/>
                </a:solidFill>
              </a:rPr>
              <a:t>Collaborative</a:t>
            </a:r>
            <a:r>
              <a:rPr lang="el-GR" kern="1200" dirty="0">
                <a:solidFill>
                  <a:schemeClr val="tx1"/>
                </a:solidFill>
              </a:rPr>
              <a:t> – </a:t>
            </a:r>
            <a:r>
              <a:rPr lang="en-US" kern="1200" dirty="0" smtClean="0">
                <a:solidFill>
                  <a:schemeClr val="tx1"/>
                </a:solidFill>
              </a:rPr>
              <a:t>Aware</a:t>
            </a:r>
            <a:r>
              <a:rPr lang="el-GR" kern="1200" dirty="0" smtClean="0">
                <a:solidFill>
                  <a:schemeClr val="tx1"/>
                </a:solidFill>
              </a:rPr>
              <a:t>, </a:t>
            </a:r>
            <a:r>
              <a:rPr lang="en-US" kern="1200" dirty="0">
                <a:solidFill>
                  <a:schemeClr val="tx1"/>
                </a:solidFill>
              </a:rPr>
              <a:t>Ubiquitous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/>
            <a:r>
              <a:rPr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Semantics</a:t>
            </a:r>
            <a:r>
              <a:rPr lang="el-GR" altLang="en-US" b="1" i="1" u="sng" dirty="0" smtClean="0"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el-GR" kern="1200" dirty="0">
                <a:solidFill>
                  <a:schemeClr val="tx1"/>
                </a:solidFill>
              </a:rPr>
              <a:t>ανακάλυψη και </a:t>
            </a:r>
            <a:r>
              <a:rPr lang="el-GR" kern="1200" dirty="0" smtClean="0">
                <a:solidFill>
                  <a:schemeClr val="tx1"/>
                </a:solidFill>
              </a:rPr>
              <a:t>χρήση </a:t>
            </a:r>
            <a:r>
              <a:rPr lang="el-GR" kern="1200" dirty="0">
                <a:solidFill>
                  <a:schemeClr val="tx1"/>
                </a:solidFill>
              </a:rPr>
              <a:t>πόρων και πληροφοριών </a:t>
            </a:r>
            <a:r>
              <a:rPr lang="el-GR" kern="1200" dirty="0" smtClean="0">
                <a:solidFill>
                  <a:schemeClr val="tx1"/>
                </a:solidFill>
              </a:rPr>
              <a:t>για εξαγωγή </a:t>
            </a:r>
            <a:r>
              <a:rPr lang="el-GR" kern="1200" dirty="0">
                <a:solidFill>
                  <a:schemeClr val="tx1"/>
                </a:solidFill>
              </a:rPr>
              <a:t>έξυπνης γνώσης </a:t>
            </a:r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/>
            <a:endParaRPr altLang="en-US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3619500"/>
            <a:ext cx="9767888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924300" y="5434013"/>
            <a:ext cx="364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Δομικά Στοιχεία Internet of Things</a:t>
            </a:r>
            <a:endParaRPr lang="en-US" altLang="en-US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248400"/>
            <a:ext cx="102727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Π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ρό</a:t>
            </a:r>
            <a:r>
              <a:rPr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τυπα (standards) Internet of Things</a:t>
            </a: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30265"/>
              </p:ext>
            </p:extLst>
          </p:nvPr>
        </p:nvGraphicFramePr>
        <p:xfrm>
          <a:off x="1603375" y="1449388"/>
          <a:ext cx="8939933" cy="4168690"/>
        </p:xfrm>
        <a:graphic>
          <a:graphicData uri="http://schemas.openxmlformats.org/drawingml/2006/table">
            <a:tbl>
              <a:tblPr>
                <a:effectLst/>
                <a:tableStyleId>{93296810-A885-4BE3-A3E7-6D5BEEA58F35}</a:tableStyleId>
              </a:tblPr>
              <a:tblGrid>
                <a:gridCol w="1501816">
                  <a:extLst>
                    <a:ext uri="{9D8B030D-6E8A-4147-A177-3AD203B41FA5}">
                      <a16:colId xmlns="" xmlns:a16="http://schemas.microsoft.com/office/drawing/2014/main" val="3145695113"/>
                    </a:ext>
                  </a:extLst>
                </a:gridCol>
                <a:gridCol w="1501816">
                  <a:extLst>
                    <a:ext uri="{9D8B030D-6E8A-4147-A177-3AD203B41FA5}">
                      <a16:colId xmlns="" xmlns:a16="http://schemas.microsoft.com/office/drawing/2014/main" val="3762672315"/>
                    </a:ext>
                  </a:extLst>
                </a:gridCol>
                <a:gridCol w="817640">
                  <a:extLst>
                    <a:ext uri="{9D8B030D-6E8A-4147-A177-3AD203B41FA5}">
                      <a16:colId xmlns="" xmlns:a16="http://schemas.microsoft.com/office/drawing/2014/main" val="2709661760"/>
                    </a:ext>
                  </a:extLst>
                </a:gridCol>
                <a:gridCol w="817640">
                  <a:extLst>
                    <a:ext uri="{9D8B030D-6E8A-4147-A177-3AD203B41FA5}">
                      <a16:colId xmlns="" xmlns:a16="http://schemas.microsoft.com/office/drawing/2014/main" val="2522956769"/>
                    </a:ext>
                  </a:extLst>
                </a:gridCol>
                <a:gridCol w="818572">
                  <a:extLst>
                    <a:ext uri="{9D8B030D-6E8A-4147-A177-3AD203B41FA5}">
                      <a16:colId xmlns="" xmlns:a16="http://schemas.microsoft.com/office/drawing/2014/main" val="2385037383"/>
                    </a:ext>
                  </a:extLst>
                </a:gridCol>
                <a:gridCol w="820447">
                  <a:extLst>
                    <a:ext uri="{9D8B030D-6E8A-4147-A177-3AD203B41FA5}">
                      <a16:colId xmlns="" xmlns:a16="http://schemas.microsoft.com/office/drawing/2014/main" val="988479097"/>
                    </a:ext>
                  </a:extLst>
                </a:gridCol>
                <a:gridCol w="819505">
                  <a:extLst>
                    <a:ext uri="{9D8B030D-6E8A-4147-A177-3AD203B41FA5}">
                      <a16:colId xmlns="" xmlns:a16="http://schemas.microsoft.com/office/drawing/2014/main" val="3763058938"/>
                    </a:ext>
                  </a:extLst>
                </a:gridCol>
                <a:gridCol w="1005258">
                  <a:extLst>
                    <a:ext uri="{9D8B030D-6E8A-4147-A177-3AD203B41FA5}">
                      <a16:colId xmlns="" xmlns:a16="http://schemas.microsoft.com/office/drawing/2014/main" val="1936030561"/>
                    </a:ext>
                  </a:extLst>
                </a:gridCol>
                <a:gridCol w="837239">
                  <a:extLst>
                    <a:ext uri="{9D8B030D-6E8A-4147-A177-3AD203B41FA5}">
                      <a16:colId xmlns="" xmlns:a16="http://schemas.microsoft.com/office/drawing/2014/main" val="359997323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marL="0" marR="0" lvl="0" algn="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extLst>
                  <a:ext uri="{0D108BD9-81ED-4DB2-BD59-A6C34878D82A}">
                    <a16:rowId xmlns="" xmlns:a16="http://schemas.microsoft.com/office/drawing/2014/main" val="3759804307"/>
                  </a:ext>
                </a:extLst>
              </a:tr>
              <a:tr h="679783"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 Protocol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DDS</a:t>
                      </a:r>
                      <a:endParaRPr lang="en-US" sz="1800" b="0" dirty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CoAP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AMQP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MQTT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MQTT-NS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XMPP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 REST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extLst>
                  <a:ext uri="{0D108BD9-81ED-4DB2-BD59-A6C34878D82A}">
                    <a16:rowId xmlns="" xmlns:a16="http://schemas.microsoft.com/office/drawing/2014/main" val="2523193263"/>
                  </a:ext>
                </a:extLst>
              </a:tr>
              <a:tr h="617987"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Discovery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mDNS</a:t>
                      </a:r>
                      <a:endParaRPr lang="en-US" sz="1800" b="0" dirty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DNS-SD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3960893"/>
                  </a:ext>
                </a:extLst>
              </a:tr>
              <a:tr h="679783">
                <a:tc rowSpan="4">
                  <a:txBody>
                    <a:bodyPr/>
                    <a:lstStyle/>
                    <a:p>
                      <a:pPr marL="0" marR="0" lvl="0"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 Protocols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Routing Protocol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RPl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7672187"/>
                  </a:ext>
                </a:extLst>
              </a:tr>
              <a:tr h="5677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Layer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6LoWPAN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IPv4/IPv6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46318"/>
                  </a:ext>
                </a:extLst>
              </a:tr>
              <a:tr h="3398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Layer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7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802.15.4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1040679"/>
                  </a:ext>
                </a:extLst>
              </a:tr>
              <a:tr h="5677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Layer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LTE-A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gridSpan="2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EPCglobal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802.154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Z-WAVE</a:t>
                      </a:r>
                      <a:endParaRPr lang="en-US" sz="1800" b="0" dirty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5162177"/>
                  </a:ext>
                </a:extLst>
              </a:tr>
              <a:tr h="345034">
                <a:tc gridSpan="2">
                  <a:txBody>
                    <a:bodyPr/>
                    <a:lstStyle/>
                    <a:p>
                      <a:pPr marL="0" marR="0" lvl="0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Influential Protocols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1888.3, IPSec</a:t>
                      </a:r>
                      <a:endParaRPr lang="en-US" sz="1800" b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1905.1</a:t>
                      </a:r>
                      <a:endParaRPr lang="en-US" sz="1800" b="0" dirty="0">
                        <a:latin typeface="Arial" panose="020B0604020202020204" pitchFamily="34" charset="0"/>
                        <a:ea typeface="Calibri" pitchFamily="34"/>
                        <a:cs typeface="Arial" panose="020B0604020202020204" pitchFamily="34" charset="0"/>
                      </a:endParaRPr>
                    </a:p>
                  </a:txBody>
                  <a:tcPr marL="68585" marR="6858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5623145"/>
                  </a:ext>
                </a:extLst>
              </a:tr>
            </a:tbl>
          </a:graphicData>
        </a:graphic>
      </p:graphicFrame>
      <p:sp>
        <p:nvSpPr>
          <p:cNvPr id="23623" name="Rectangle 4"/>
          <p:cNvSpPr>
            <a:spLocks noChangeArrowheads="1"/>
          </p:cNvSpPr>
          <p:nvPr/>
        </p:nvSpPr>
        <p:spPr bwMode="auto">
          <a:xfrm>
            <a:off x="3781488" y="5733799"/>
            <a:ext cx="4629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ΠΡΟΤΥΠΑ </a:t>
            </a:r>
            <a:r>
              <a:rPr lang="en-US" altLang="en-US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(STANDARS) INTERNET OF THINGS</a:t>
            </a:r>
          </a:p>
        </p:txBody>
      </p:sp>
      <p:pic>
        <p:nvPicPr>
          <p:cNvPr id="236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188075"/>
            <a:ext cx="102727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57" y="3103779"/>
            <a:ext cx="6753225" cy="31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en-US" i="1" u="sng" smtClean="0">
                <a:latin typeface="Arial" panose="020B0604020202020204" pitchFamily="34" charset="0"/>
                <a:ea typeface="MS PGothic" panose="020B0600070205080204" pitchFamily="34" charset="-128"/>
              </a:rPr>
              <a:t>Message Queue Telemetry Transport</a:t>
            </a:r>
            <a:r>
              <a:rPr lang="el-GR" altLang="en-US" i="1" u="sng" smtClean="0">
                <a:latin typeface="Arial" panose="020B0604020202020204" pitchFamily="34" charset="0"/>
                <a:ea typeface="MS PGothic" panose="020B0600070205080204" pitchFamily="34" charset="-128"/>
              </a:rPr>
              <a:t> (</a:t>
            </a:r>
            <a:r>
              <a:rPr altLang="en-US" i="1" u="sng" smtClean="0">
                <a:latin typeface="Arial" panose="020B0604020202020204" pitchFamily="34" charset="0"/>
                <a:ea typeface="MS PGothic" panose="020B0600070205080204" pitchFamily="34" charset="-128"/>
              </a:rPr>
              <a:t>MQTT</a:t>
            </a:r>
            <a:r>
              <a:rPr lang="el-GR" altLang="en-US" i="1" u="sng" smtClean="0">
                <a:latin typeface="Arial" panose="020B0604020202020204" pitchFamily="34" charset="0"/>
                <a:ea typeface="MS PGothic" panose="020B0600070205080204" pitchFamily="34" charset="-128"/>
              </a:rPr>
              <a:t>)</a:t>
            </a:r>
            <a:r>
              <a:rPr lang="el-GR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06582" y="1190335"/>
            <a:ext cx="11582400" cy="4891809"/>
          </a:xfrm>
        </p:spPr>
        <p:txBody>
          <a:bodyPr>
            <a:noAutofit/>
          </a:bodyPr>
          <a:lstStyle/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Πρόκειται για ένα πρωτόκολλο ανταλλαγής μηνυμάτων 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Δημιουργήθηκε από τους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Andy Stanford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-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Clark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της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IBM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και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Arlen Nipper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της </a:t>
            </a:r>
            <a:r>
              <a:rPr sz="2400" dirty="0" err="1" smtClean="0">
                <a:latin typeface="Times New Roman" pitchFamily="18"/>
                <a:cs typeface="Times New Roman" pitchFamily="18"/>
              </a:rPr>
              <a:t>Arcom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το 1999</a:t>
            </a:r>
            <a:r>
              <a:rPr lang="el-GR" sz="2400" dirty="0">
                <a:latin typeface="Times New Roman" pitchFamily="18"/>
                <a:cs typeface="Times New Roman" pitchFamily="18"/>
              </a:rPr>
              <a:t>, τυποποιήθηκε το 2013</a:t>
            </a:r>
            <a:endParaRPr lang="el-GR" sz="2400" dirty="0" smtClean="0">
              <a:latin typeface="Times New Roman" pitchFamily="18"/>
              <a:cs typeface="Times New Roman" pitchFamily="18"/>
            </a:endParaRP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lang="el-GR" sz="2400" dirty="0" smtClean="0">
                <a:latin typeface="Times New Roman" pitchFamily="18"/>
                <a:cs typeface="Times New Roman" pitchFamily="18"/>
              </a:rPr>
              <a:t>Υλοποιείται σε λογική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publisher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/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subscriber 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και όχι </a:t>
            </a:r>
            <a:r>
              <a:rPr sz="2400" dirty="0" smtClean="0">
                <a:latin typeface="Times New Roman" pitchFamily="18"/>
                <a:cs typeface="Times New Roman" pitchFamily="18"/>
              </a:rPr>
              <a:t>client / server </a:t>
            </a:r>
          </a:p>
          <a:p>
            <a:pPr eaLnBrk="1" fontAlgn="auto">
              <a:spcAft>
                <a:spcPts val="0"/>
              </a:spcAft>
              <a:buFont typeface="Arial" pitchFamily="34"/>
              <a:buChar char="•"/>
              <a:defRPr/>
            </a:pPr>
            <a:r>
              <a:rPr sz="2400" dirty="0" smtClean="0">
                <a:latin typeface="Times New Roman" pitchFamily="18"/>
                <a:cs typeface="Times New Roman" pitchFamily="18"/>
              </a:rPr>
              <a:t>To MQTT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 αποτελείται από τρεις οντότητες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:</a:t>
            </a:r>
            <a:endParaRPr sz="2400" dirty="0" smtClean="0">
              <a:latin typeface="Times New Roman" pitchFamily="18"/>
              <a:cs typeface="Times New Roman" pitchFamily="18"/>
            </a:endParaRPr>
          </a:p>
          <a:p>
            <a:pPr marL="400050" lvl="1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sz="1800" dirty="0" smtClean="0">
                <a:latin typeface="Times New Roman" pitchFamily="18"/>
                <a:cs typeface="Times New Roman" pitchFamily="18"/>
              </a:rPr>
              <a:t>- </a:t>
            </a:r>
            <a:r>
              <a:rPr lang="el-GR" sz="2400" b="1" i="1" dirty="0" smtClean="0">
                <a:latin typeface="Times New Roman" pitchFamily="18"/>
                <a:cs typeface="Times New Roman" pitchFamily="18"/>
              </a:rPr>
              <a:t>τον εκδότη (</a:t>
            </a:r>
            <a:r>
              <a:rPr sz="2400" b="1" i="1" dirty="0" smtClean="0">
                <a:latin typeface="Times New Roman" pitchFamily="18"/>
                <a:cs typeface="Times New Roman" pitchFamily="18"/>
              </a:rPr>
              <a:t>publisher</a:t>
            </a:r>
            <a:r>
              <a:rPr lang="el-GR" sz="2400" b="1" i="1" dirty="0" smtClean="0">
                <a:latin typeface="Times New Roman" pitchFamily="18"/>
                <a:cs typeface="Times New Roman" pitchFamily="18"/>
              </a:rPr>
              <a:t>)</a:t>
            </a:r>
            <a:endParaRPr sz="2400" b="1" i="1" dirty="0" smtClean="0">
              <a:latin typeface="Times New Roman" pitchFamily="18"/>
              <a:cs typeface="Times New Roman" pitchFamily="18"/>
            </a:endParaRPr>
          </a:p>
          <a:p>
            <a:pPr marL="400050" lvl="1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sz="2400" i="1" dirty="0" smtClean="0">
                <a:latin typeface="Times New Roman" pitchFamily="18"/>
                <a:cs typeface="Times New Roman" pitchFamily="18"/>
              </a:rPr>
              <a:t>-</a:t>
            </a:r>
            <a:r>
              <a:rPr sz="2400" b="1" i="1" dirty="0" smtClean="0">
                <a:latin typeface="Times New Roman" pitchFamily="18"/>
                <a:cs typeface="Times New Roman" pitchFamily="18"/>
              </a:rPr>
              <a:t> </a:t>
            </a:r>
            <a:r>
              <a:rPr lang="el-GR" sz="2400" b="1" i="1" dirty="0" smtClean="0">
                <a:latin typeface="Times New Roman" pitchFamily="18"/>
                <a:cs typeface="Times New Roman" pitchFamily="18"/>
              </a:rPr>
              <a:t>τον συνδρομητή (</a:t>
            </a:r>
            <a:r>
              <a:rPr sz="2400" b="1" i="1" dirty="0" smtClean="0">
                <a:latin typeface="Times New Roman" pitchFamily="18"/>
                <a:cs typeface="Times New Roman" pitchFamily="18"/>
              </a:rPr>
              <a:t>subscriber</a:t>
            </a:r>
            <a:r>
              <a:rPr lang="el-GR" sz="2400" b="1" i="1" dirty="0" smtClean="0">
                <a:latin typeface="Times New Roman" pitchFamily="18"/>
                <a:cs typeface="Times New Roman" pitchFamily="18"/>
              </a:rPr>
              <a:t>)</a:t>
            </a:r>
            <a:endParaRPr sz="2400" b="1" i="1" dirty="0" smtClean="0">
              <a:latin typeface="Times New Roman" pitchFamily="18"/>
              <a:cs typeface="Times New Roman" pitchFamily="18"/>
            </a:endParaRPr>
          </a:p>
          <a:p>
            <a:pPr marL="400050" lvl="1" indent="0" eaLnBrk="1" fontAlgn="auto">
              <a:spcAft>
                <a:spcPts val="0"/>
              </a:spcAft>
              <a:buFont typeface="Arial" pitchFamily="34"/>
              <a:buNone/>
              <a:defRPr/>
            </a:pPr>
            <a:r>
              <a:rPr sz="2400" b="1" i="1" dirty="0" smtClean="0">
                <a:latin typeface="Times New Roman" pitchFamily="18"/>
                <a:cs typeface="Times New Roman" pitchFamily="18"/>
              </a:rPr>
              <a:t>-</a:t>
            </a:r>
            <a:r>
              <a:rPr lang="el-GR" sz="2400" b="1" i="1" dirty="0" smtClean="0">
                <a:latin typeface="Times New Roman" pitchFamily="18"/>
                <a:cs typeface="Times New Roman" pitchFamily="18"/>
              </a:rPr>
              <a:t> μια ενδιάμεση οντότητα</a:t>
            </a:r>
            <a:r>
              <a:rPr lang="en-US" sz="2400" b="1" i="1" dirty="0" smtClean="0">
                <a:latin typeface="Times New Roman" pitchFamily="18"/>
                <a:cs typeface="Times New Roman" pitchFamily="18"/>
              </a:rPr>
              <a:t>,</a:t>
            </a:r>
            <a:r>
              <a:rPr lang="el-GR" sz="2400" b="1" i="1" dirty="0" smtClean="0">
                <a:latin typeface="Times New Roman" pitchFamily="18"/>
                <a:cs typeface="Times New Roman" pitchFamily="18"/>
              </a:rPr>
              <a:t> τον </a:t>
            </a:r>
            <a:r>
              <a:rPr sz="2400" b="1" i="1" dirty="0" smtClean="0">
                <a:latin typeface="Times New Roman" pitchFamily="18"/>
                <a:cs typeface="Times New Roman" pitchFamily="18"/>
              </a:rPr>
              <a:t>broker</a:t>
            </a:r>
          </a:p>
          <a:p>
            <a:pPr eaLnBrk="1" fontAlgn="auto">
              <a:spcAft>
                <a:spcPts val="0"/>
              </a:spcAft>
              <a:defRPr/>
            </a:pPr>
            <a:r>
              <a:rPr lang="en-US" sz="2400" dirty="0" smtClean="0">
                <a:latin typeface="Times New Roman" pitchFamily="18"/>
                <a:cs typeface="Times New Roman" pitchFamily="18"/>
              </a:rPr>
              <a:t>Lightweight </a:t>
            </a:r>
            <a:r>
              <a:rPr lang="el-GR" sz="2400" dirty="0" smtClean="0">
                <a:latin typeface="Times New Roman" pitchFamily="18"/>
                <a:cs typeface="Times New Roman" pitchFamily="18"/>
              </a:rPr>
              <a:t>Πρωτόκολλο</a:t>
            </a:r>
            <a:endParaRPr sz="2400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sz="2200" b="1" i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b="1" i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b="1" i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b="1" i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Bef>
                <a:spcPts val="1200"/>
              </a:spcBef>
              <a:spcAft>
                <a:spcPts val="0"/>
              </a:spcAft>
              <a:buFont typeface="Arial" pitchFamily="34"/>
              <a:buNone/>
              <a:defRPr/>
            </a:pPr>
            <a:r>
              <a:rPr b="1" i="1" dirty="0" smtClean="0">
                <a:latin typeface="Times New Roman" pitchFamily="18"/>
                <a:cs typeface="Times New Roman" pitchFamily="18"/>
              </a:rPr>
              <a:t>                                                                                      </a:t>
            </a:r>
            <a:r>
              <a:rPr lang="el-GR" b="1" i="1" dirty="0" smtClean="0">
                <a:latin typeface="Times New Roman" pitchFamily="18"/>
                <a:cs typeface="Times New Roman" pitchFamily="18"/>
              </a:rPr>
              <a:t>               Αρχιτεκτονική </a:t>
            </a:r>
            <a:r>
              <a:rPr b="1" i="1" dirty="0" smtClean="0">
                <a:latin typeface="Times New Roman" pitchFamily="18"/>
                <a:cs typeface="Times New Roman" pitchFamily="18"/>
              </a:rPr>
              <a:t>MQTT </a:t>
            </a:r>
            <a:r>
              <a:rPr lang="el-GR" b="1" i="1" dirty="0" smtClean="0">
                <a:latin typeface="Times New Roman" pitchFamily="18"/>
                <a:cs typeface="Times New Roman" pitchFamily="18"/>
              </a:rPr>
              <a:t>Πρωτοκόλλου </a:t>
            </a:r>
            <a:endParaRPr b="1" i="1" dirty="0" smtClean="0">
              <a:latin typeface="Times New Roman" pitchFamily="18"/>
              <a:cs typeface="Times New Roman" pitchFamily="18"/>
            </a:endParaRPr>
          </a:p>
          <a:p>
            <a:pPr marL="0" indent="0" eaLnBrk="1" fontAlgn="auto">
              <a:spcAft>
                <a:spcPts val="0"/>
              </a:spcAft>
              <a:buFont typeface="Arial" pitchFamily="34"/>
              <a:buNone/>
              <a:defRPr/>
            </a:pPr>
            <a:endParaRPr b="1" i="1" dirty="0" smtClean="0">
              <a:latin typeface="Times New Roman" pitchFamily="18"/>
              <a:cs typeface="Times New Roman" pitchFamily="18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332249"/>
            <a:ext cx="1027271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9EB67D-AA2C-4372-9649-62F34B2544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5761</TotalTime>
  <Words>2669</Words>
  <Application>Microsoft Office PowerPoint</Application>
  <PresentationFormat>Widescreen</PresentationFormat>
  <Paragraphs>806</Paragraphs>
  <Slides>44</Slides>
  <Notes>39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FS Joey Pro</vt:lpstr>
      <vt:lpstr>Times New Roman</vt:lpstr>
      <vt:lpstr>Wingdings</vt:lpstr>
      <vt:lpstr>Lock And Key</vt:lpstr>
      <vt:lpstr>Διαδίκτυο των Πραγμάτων </vt:lpstr>
      <vt:lpstr>Περιεχόμενα Παρουσίασης</vt:lpstr>
      <vt:lpstr>Εισαγωγή </vt:lpstr>
      <vt:lpstr>Κατηγορίες IoT Αρχιτεκτονικής</vt:lpstr>
      <vt:lpstr>Αρχιτεκτονική Πέντε Επιπέδων</vt:lpstr>
      <vt:lpstr>Βασικά στοιχεία IoT αρχιτεκτονικής</vt:lpstr>
      <vt:lpstr>Δομικά στοιχεία Internet of Things</vt:lpstr>
      <vt:lpstr>Πρότυπα (standards) Internet of Things</vt:lpstr>
      <vt:lpstr>Message Queue Telemetry Transport (MQTT) </vt:lpstr>
      <vt:lpstr>CoAP (Constrained Application Protocol)</vt:lpstr>
      <vt:lpstr>Πρωτόκολλα  Ανίχνευσης Υπηρεσιών</vt:lpstr>
      <vt:lpstr>ΠΛΑΤΦΟΡΜΕΣ INTERNET OF THINGS</vt:lpstr>
      <vt:lpstr>Βασικές Λειτουργίες Πλατφορμών</vt:lpstr>
      <vt:lpstr>Χαρακτηριστικά IoT Πλατφορμών</vt:lpstr>
      <vt:lpstr>Παράδειγμα λειτουργίας ΙοΤ πλατφόρμας </vt:lpstr>
      <vt:lpstr>Παράδειγμα λειτουργίας ΙοΤ πλατφόρμας </vt:lpstr>
      <vt:lpstr>ΚΡΙΤΗΡΙΑ ΑΞΙΟΛΟΓΗΣΗΣ ΙοΤ ΠΛΑΤΦΟΡΜΩΝ</vt:lpstr>
      <vt:lpstr>Integration APIs</vt:lpstr>
      <vt:lpstr>Ασφαλής Επικοινωνία (Security)</vt:lpstr>
      <vt:lpstr>Πρωτόκολλα Επικοινωνίας</vt:lpstr>
      <vt:lpstr>Αποθήκευση Δεδομένων (Storage)</vt:lpstr>
      <vt:lpstr>BLOB (Binary Large OBject)</vt:lpstr>
      <vt:lpstr>Απεικόνιση Δεδομένων (Visualization)</vt:lpstr>
      <vt:lpstr>Δημιουργία Dashboards</vt:lpstr>
      <vt:lpstr>Ανάλυση Δεδομένων (Analytics)</vt:lpstr>
      <vt:lpstr>Hosting</vt:lpstr>
      <vt:lpstr>Ειδοποιήσεις (Push Notifications)</vt:lpstr>
      <vt:lpstr>Πυροδότηση Ενεργειών βάσει Συμβάντων (Trigger Actions)</vt:lpstr>
      <vt:lpstr>Mobile SDKs</vt:lpstr>
      <vt:lpstr>Γεωγραφική Θέση (Geolocation)</vt:lpstr>
      <vt:lpstr>Ενσωμάτωση με πλατφόρμες Τρίτων Παρόχων</vt:lpstr>
      <vt:lpstr>Υποστήριξη Πλατφορμών Υλικού</vt:lpstr>
      <vt:lpstr>Πλάνα τιμολόγησης (Pricing Plans)</vt:lpstr>
      <vt:lpstr>ΙοΤ πλατφόρμες μελέτης</vt:lpstr>
      <vt:lpstr>Χαρακτηριστικά IoT πλατφορμών (μέρος 1/3) </vt:lpstr>
      <vt:lpstr>Χαρακτηριστικά IoT πλατφορμών (μέρος 1/3 συν.) </vt:lpstr>
      <vt:lpstr>Χαρακτηριστικά IoT πλατφορμών (μέρος 2/3)</vt:lpstr>
      <vt:lpstr>Χαρακτηριστικά IoT πλατφορμών (μέρος 2/3 συν.)</vt:lpstr>
      <vt:lpstr>Χαρακτηριστικά IoT πλατφορμών (μέρος 3/3)</vt:lpstr>
      <vt:lpstr>Χαρακτηριστικά IoT πλατφορμών (μέρος 3/3 συν.)</vt:lpstr>
      <vt:lpstr>Προκλήσεις IoT Πλατφορμών</vt:lpstr>
      <vt:lpstr>Δημοφιλέστερες Πλατφόρμες</vt:lpstr>
      <vt:lpstr>Συμπεράσματα</vt:lpstr>
      <vt:lpstr>Τέλος Παρουσίασης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ΔΙΠΛΩΜΑΤΙΚΗ ΕΡΓΑΣΙΑ «Πλατφόρμες ανάπτυξης εφαρμογών Διαδικτύου των Αντικειμένων: Μία κριτική επισκόπηση»</dc:title>
  <dc:creator>nikolaos anastasiou</dc:creator>
  <cp:lastModifiedBy>GKOUMOPOULOS CHRISTOS</cp:lastModifiedBy>
  <cp:revision>213</cp:revision>
  <dcterms:created xsi:type="dcterms:W3CDTF">2019-08-20T13:46:02Z</dcterms:created>
  <dcterms:modified xsi:type="dcterms:W3CDTF">2021-10-08T10:17:02Z</dcterms:modified>
</cp:coreProperties>
</file>