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11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6" r:id="rId30"/>
    <p:sldId id="354" r:id="rId31"/>
    <p:sldId id="357" r:id="rId32"/>
    <p:sldId id="355" r:id="rId33"/>
    <p:sldId id="358" r:id="rId34"/>
    <p:sldId id="361" r:id="rId35"/>
    <p:sldId id="359" r:id="rId36"/>
    <p:sldId id="360" r:id="rId3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7E7"/>
          </a:solidFill>
        </a:fill>
      </a:tcStyle>
    </a:wholeTbl>
    <a:band1H>
      <a:tcStyle>
        <a:tcBdr/>
        <a:fill>
          <a:solidFill>
            <a:srgbClr val="CBCBCB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BCBCB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000000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firstRow>
  </a:tblStyle>
  <a:tblStyle styleId="{F5AB1C69-6EDB-4FF4-983F-18BD219EF322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0F0F0"/>
          </a:solidFill>
        </a:fill>
      </a:tcStyle>
    </a:wholeTbl>
    <a:band1H>
      <a:tcStyle>
        <a:tcBdr/>
        <a:fill>
          <a:solidFill>
            <a:srgbClr val="E1E1E1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1E1E1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A5A5A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5A5A5"/>
          </a:solidFill>
        </a:fill>
      </a:tcStyle>
    </a:firstRow>
  </a:tblStyle>
  <a:tblStyle styleId="{00A15C55-8517-42AA-B614-E9B94910E393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4E7"/>
          </a:solidFill>
        </a:fill>
      </a:tcStyle>
    </a:wholeTbl>
    <a:band1H>
      <a:tcStyle>
        <a:tcBdr/>
        <a:fill>
          <a:solidFill>
            <a:srgbClr val="FFE8CB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FE8CB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FFC000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FFC000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C000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C000"/>
          </a:solidFill>
        </a:fill>
      </a:tcStyle>
    </a:firstRow>
  </a:tblStyle>
  <a:tblStyle styleId="{D27102A9-8310-4765-A935-A1911B00CA5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FFC000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FC000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93296810-A885-4BE3-A3E7-6D5BEEA58F3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BF1E9"/>
          </a:solidFill>
        </a:fill>
      </a:tcStyle>
    </a:wholeTbl>
    <a:band1H>
      <a:tcStyle>
        <a:tcBdr/>
        <a:fill>
          <a:solidFill>
            <a:srgbClr val="D5E3C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5E3C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70AD47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firstRow>
  </a:tblStyle>
  <a:tblStyle styleId="{6E25E649-3F16-4E02-A733-19D2CDBF48F0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  <a:tblStyle styleId="{8EC20E35-A176-4012-BC5E-935CFFF8708E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firstRow>
  </a:tblStyle>
  <a:tblStyle styleId="{85BE263C-DBD7-4A20-BB59-AAB30ACAA65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7D31"/>
          </a:solidFill>
        </a:fill>
      </a:tcStyle>
    </a:firstRow>
  </a:tblStyle>
  <a:tblStyle styleId="{2A488322-F2BA-4B5B-9748-0D474271808F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firstRow>
  </a:tblStyle>
  <a:tblStyle styleId="{3B4B98B0-60AC-42C2-AFA5-B58CD77FA1E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5B9BD5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5B9BD5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0E3FDE45-AF77-4B5C-9715-49D594BDF05E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ED7D31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D7D31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74C1A8A3-306A-4EB7-A6B1-4F7E0EB9C5D6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5FD0F851-EC5A-4D38-B0AD-8093EC10F338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4472C4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4472C4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133" autoAdjust="0"/>
  </p:normalViewPr>
  <p:slideViewPr>
    <p:cSldViewPr snapToGrid="0">
      <p:cViewPr varScale="1">
        <p:scale>
          <a:sx n="94" d="100"/>
          <a:sy n="94" d="100"/>
        </p:scale>
        <p:origin x="624" y="37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E8479-CBD8-4D87-9A6D-E9C93FAF29F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8A8EC-F8D9-46DC-A0FD-CB86147E3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9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78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0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58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76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94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56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5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14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49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21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33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900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02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291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734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036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16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668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432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214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07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838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583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441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793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91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613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080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16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45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09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31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88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71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8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304800" y="228600"/>
            <a:ext cx="1158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0002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n-US"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Πανεπιστήμιο Αιγαίου</a:t>
            </a:r>
          </a:p>
          <a:p>
            <a:pPr eaLnBrk="1" hangingPunct="1"/>
            <a:r>
              <a:rPr lang="el-GR" altLang="en-US"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Τμήμα Μηχανικών Πληροφοριακών και Επικοινωνιακών Συστημάτων</a:t>
            </a:r>
          </a:p>
        </p:txBody>
      </p:sp>
      <p:pic>
        <p:nvPicPr>
          <p:cNvPr id="7" name="Picture 10" descr="UoA_tin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2400"/>
            <a:ext cx="11176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 txBox="1">
            <a:spLocks noGrp="1"/>
          </p:cNvSpPr>
          <p:nvPr>
            <p:ph type="ctrTitle"/>
          </p:nvPr>
        </p:nvSpPr>
        <p:spPr>
          <a:xfrm>
            <a:off x="304796" y="1600200"/>
            <a:ext cx="11582403" cy="2030416"/>
          </a:xfrm>
        </p:spPr>
        <p:txBody>
          <a:bodyPr anchorCtr="1"/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Rectangle 7"/>
          <p:cNvSpPr txBox="1">
            <a:spLocks noGrp="1"/>
          </p:cNvSpPr>
          <p:nvPr>
            <p:ph type="subTitle" idx="1"/>
          </p:nvPr>
        </p:nvSpPr>
        <p:spPr>
          <a:xfrm>
            <a:off x="304796" y="3989390"/>
            <a:ext cx="11582403" cy="2030416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54183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D29716-E003-41BC-A727-4828270FC9B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Πανεπιστήμιο Αιγαίου, Τμήμα Μηχανικών Πληροφοριακών και Επικοινωνιακών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27475878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991596" y="228600"/>
            <a:ext cx="2895603" cy="579119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304796" y="228600"/>
            <a:ext cx="8483602" cy="579119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96F66C-5E6E-4282-91A7-FD156C64A01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Πανεπιστήμιο Αιγαίου, Τμήμα Μηχανικών Πληροφοριακών και Επικοινωνιακών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122959032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 txBox="1">
            <a:spLocks noGrp="1"/>
          </p:cNvSpPr>
          <p:nvPr>
            <p:ph type="tbl" idx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C5247D-5A64-477B-A556-86E8F58C816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Πανεπιστήμιο Αιγαίου, Τμήμα Μηχανικών Πληροφοριακών και Επικοινωνιακών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101443700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9EB67D-AA2C-4372-9649-62F34B2544B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Πανεπιστήμιο Αιγαίου, Τμήμα Μηχανικών Πληροφοριακών και Επικοινωνιακών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349701439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63082" y="4406905"/>
            <a:ext cx="10363196" cy="1362071"/>
          </a:xfrm>
        </p:spPr>
        <p:txBody>
          <a:bodyPr anchor="t"/>
          <a:lstStyle>
            <a:lvl1pPr>
              <a:defRPr sz="40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63082" y="2906713"/>
            <a:ext cx="10363196" cy="1500182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7815E0-442E-4509-AECC-236FA9F7470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Πανεπιστήμιο Αιγαίου, Τμήμα Μηχανικών Πληροφοριακών και Επικοινωνιακών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105028292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04796" y="1219196"/>
            <a:ext cx="5689597" cy="4800600"/>
          </a:xfrm>
        </p:spPr>
        <p:txBody>
          <a:bodyPr/>
          <a:lstStyle>
            <a:lvl1pPr>
              <a:spcBef>
                <a:spcPts val="800"/>
              </a:spcBef>
              <a:defRPr sz="2800"/>
            </a:lvl1pPr>
            <a:lvl2pPr>
              <a:spcBef>
                <a:spcPts val="700"/>
              </a:spcBef>
              <a:defRPr sz="2400"/>
            </a:lvl2pPr>
            <a:lvl3pPr>
              <a:spcBef>
                <a:spcPts val="600"/>
              </a:spcBef>
              <a:defRPr sz="2000"/>
            </a:lvl3pPr>
            <a:lvl4pPr>
              <a:spcBef>
                <a:spcPts val="500"/>
              </a:spcBef>
              <a:defRPr sz="1800"/>
            </a:lvl4pPr>
            <a:lvl5pPr>
              <a:spcBef>
                <a:spcPts val="5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97602" y="1219196"/>
            <a:ext cx="5689597" cy="4800600"/>
          </a:xfrm>
        </p:spPr>
        <p:txBody>
          <a:bodyPr/>
          <a:lstStyle>
            <a:lvl1pPr>
              <a:spcBef>
                <a:spcPts val="800"/>
              </a:spcBef>
              <a:defRPr sz="2800"/>
            </a:lvl1pPr>
            <a:lvl2pPr>
              <a:spcBef>
                <a:spcPts val="700"/>
              </a:spcBef>
              <a:defRPr sz="2400"/>
            </a:lvl2pPr>
            <a:lvl3pPr>
              <a:spcBef>
                <a:spcPts val="600"/>
              </a:spcBef>
              <a:defRPr sz="2000"/>
            </a:lvl3pPr>
            <a:lvl4pPr>
              <a:spcBef>
                <a:spcPts val="500"/>
              </a:spcBef>
              <a:defRPr sz="1800"/>
            </a:lvl4pPr>
            <a:lvl5pPr>
              <a:spcBef>
                <a:spcPts val="5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A0ACEF-1A3B-40A1-B008-E1549DE4EF6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Πανεπιστήμιο Αιγαίου, Τμήμα Μηχανικών Πληροφοριακών και Επικοινωνιακών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272100831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09603" y="1535113"/>
            <a:ext cx="5386913" cy="639759"/>
          </a:xfrm>
        </p:spPr>
        <p:txBody>
          <a:bodyPr anchor="b"/>
          <a:lstStyle>
            <a:lvl1pPr marL="0" indent="0">
              <a:spcBef>
                <a:spcPts val="7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09603" y="2174872"/>
            <a:ext cx="5386913" cy="3951286"/>
          </a:xfrm>
        </p:spPr>
        <p:txBody>
          <a:bodyPr/>
          <a:lstStyle>
            <a:lvl1pPr>
              <a:spcBef>
                <a:spcPts val="7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defRPr sz="1800"/>
            </a:lvl3pPr>
            <a:lvl4pPr>
              <a:spcBef>
                <a:spcPts val="500"/>
              </a:spcBef>
              <a:defRPr sz="1600"/>
            </a:lvl4pPr>
            <a:lvl5pPr>
              <a:spcBef>
                <a:spcPts val="5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4" cy="639759"/>
          </a:xfrm>
        </p:spPr>
        <p:txBody>
          <a:bodyPr anchor="b"/>
          <a:lstStyle>
            <a:lvl1pPr marL="0" indent="0">
              <a:spcBef>
                <a:spcPts val="7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93368" y="2174872"/>
            <a:ext cx="5389034" cy="3951286"/>
          </a:xfrm>
        </p:spPr>
        <p:txBody>
          <a:bodyPr/>
          <a:lstStyle>
            <a:lvl1pPr>
              <a:spcBef>
                <a:spcPts val="7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defRPr sz="1800"/>
            </a:lvl3pPr>
            <a:lvl4pPr>
              <a:spcBef>
                <a:spcPts val="500"/>
              </a:spcBef>
              <a:defRPr sz="1600"/>
            </a:lvl4pPr>
            <a:lvl5pPr>
              <a:spcBef>
                <a:spcPts val="5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B689A2-4FB6-40EE-B588-CE92DAEC904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Πανεπιστήμιο Αιγαίου, Τμήμα Μηχανικών Πληροφοριακών και Επικοινωνιακών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165375601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F4F78F-B475-449E-A8EC-3A3FF198B4D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Πανεπιστήμιο Αιγαίου, Τμήμα Μηχανικών Πληροφοριακών και Επικοινωνιακών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313628263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F0F594-6E32-4FA2-A6B0-A710DDA6C02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Πανεπιστήμιο Αιγαίου, Τμήμα Μηχανικών Πληροφοριακών και Επικοινωνιακών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424322743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9603" y="273048"/>
            <a:ext cx="4011079" cy="1162046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766730" y="273048"/>
            <a:ext cx="6815663" cy="5853110"/>
          </a:xfrm>
        </p:spPr>
        <p:txBody>
          <a:bodyPr/>
          <a:lstStyle>
            <a:lvl1pPr>
              <a:spcBef>
                <a:spcPts val="1000"/>
              </a:spcBef>
              <a:defRPr sz="3200"/>
            </a:lvl1pPr>
            <a:lvl2pPr>
              <a:spcBef>
                <a:spcPts val="800"/>
              </a:spcBef>
              <a:defRPr sz="2800"/>
            </a:lvl2pPr>
            <a:lvl3pPr>
              <a:spcBef>
                <a:spcPts val="700"/>
              </a:spcBef>
              <a:defRPr sz="2400"/>
            </a:lvl3pPr>
            <a:lvl4pPr>
              <a:spcBef>
                <a:spcPts val="600"/>
              </a:spcBef>
              <a:defRPr sz="2000"/>
            </a:lvl4pPr>
            <a:lvl5pPr>
              <a:spcBef>
                <a:spcPts val="600"/>
              </a:spcBef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79" cy="4691064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5D59A5-10DE-4555-B7A0-700F638A492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Πανεπιστήμιο Αιγαίου, Τμήμα Μηχανικών Πληροφοριακών και Επικοινωνιακών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96438402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89720" y="4800600"/>
            <a:ext cx="7315200" cy="566735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2389720" y="612776"/>
            <a:ext cx="7315200" cy="4114800"/>
          </a:xfrm>
        </p:spPr>
        <p:txBody>
          <a:bodyPr>
            <a:noAutofit/>
          </a:bodyPr>
          <a:lstStyle>
            <a:lvl1pPr marL="0" indent="0">
              <a:spcBef>
                <a:spcPts val="1000"/>
              </a:spcBef>
              <a:buNone/>
              <a:defRPr sz="3200"/>
            </a:lvl1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2389720" y="5367335"/>
            <a:ext cx="7315200" cy="804864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79BC06-87C3-4DBD-9782-D849EA7831A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Πανεπιστήμιο Αιγαίου, Τμήμα Μηχανικών Πληροφοριακών και Επικοινωνιακών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333706948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 txBox="1">
            <a:spLocks noGrp="1"/>
          </p:cNvSpPr>
          <p:nvPr>
            <p:ph type="title"/>
          </p:nvPr>
        </p:nvSpPr>
        <p:spPr bwMode="auto">
          <a:xfrm>
            <a:off x="304800" y="228600"/>
            <a:ext cx="1158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7"/>
          <p:cNvSpPr txBox="1">
            <a:spLocks noGrp="1"/>
          </p:cNvSpPr>
          <p:nvPr>
            <p:ph type="body" idx="1"/>
          </p:nvPr>
        </p:nvSpPr>
        <p:spPr bwMode="auto">
          <a:xfrm>
            <a:off x="304800" y="1219200"/>
            <a:ext cx="1158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Rectangle 10"/>
          <p:cNvSpPr txBox="1">
            <a:spLocks noGrp="1"/>
          </p:cNvSpPr>
          <p:nvPr>
            <p:ph type="sldNum" sz="quarter" idx="4"/>
          </p:nvPr>
        </p:nvSpPr>
        <p:spPr>
          <a:xfrm>
            <a:off x="10567988" y="6248400"/>
            <a:ext cx="1319212" cy="381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1" i="0" u="none" strike="noStrike" kern="1200" cap="none" spc="0" baseline="0" smtClean="0">
                <a:solidFill>
                  <a:srgbClr val="000000"/>
                </a:solidFill>
                <a:uFillTx/>
                <a:latin typeface="Arial"/>
                <a:ea typeface="MS PGothic" pitchFamily="34"/>
              </a:defRPr>
            </a:lvl1pPr>
          </a:lstStyle>
          <a:p>
            <a:pPr>
              <a:defRPr/>
            </a:pPr>
            <a:fld id="{5D2EDB0A-CC1B-4781-96D5-94342E1C9E5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Rectangle 9"/>
          <p:cNvSpPr txBox="1">
            <a:spLocks noGrp="1"/>
          </p:cNvSpPr>
          <p:nvPr>
            <p:ph type="ftr" sz="quarter" idx="3"/>
          </p:nvPr>
        </p:nvSpPr>
        <p:spPr>
          <a:xfrm>
            <a:off x="304800" y="6248400"/>
            <a:ext cx="10263188" cy="381000"/>
          </a:xfrm>
          <a:prstGeom prst="rect">
            <a:avLst/>
          </a:prstGeom>
          <a:noFill/>
          <a:ln>
            <a:noFill/>
          </a:ln>
        </p:spPr>
        <p:txBody>
          <a:bodyPr vert="horz" wrap="square" lIns="450003" tIns="0" rIns="0" bIns="0" anchor="b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 smtClean="0">
                <a:solidFill>
                  <a:srgbClr val="000000"/>
                </a:solidFill>
                <a:uFillTx/>
                <a:latin typeface="Arial"/>
                <a:ea typeface="MS PGothic" pitchFamily="34"/>
              </a:defRPr>
            </a:lvl1pPr>
            <a:lvl2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MS PGothic" pitchFamily="34"/>
              </a:defRPr>
            </a:lvl2pPr>
          </a:lstStyle>
          <a:p>
            <a:pPr>
              <a:defRPr/>
            </a:pPr>
            <a:r>
              <a:rPr lang="el-GR"/>
              <a:t>Πανεπιστήμιο Αιγαίου, Τμήμα Μηχανικών Πληροφοριακών και Επικοινωνιακών Συστημάτων</a:t>
            </a:r>
            <a:endParaRPr/>
          </a:p>
        </p:txBody>
      </p:sp>
      <p:sp>
        <p:nvSpPr>
          <p:cNvPr id="1030" name="Line 26"/>
          <p:cNvSpPr>
            <a:spLocks/>
          </p:cNvSpPr>
          <p:nvPr/>
        </p:nvSpPr>
        <p:spPr bwMode="auto">
          <a:xfrm>
            <a:off x="304800" y="6248400"/>
            <a:ext cx="11582400" cy="0"/>
          </a:xfrm>
          <a:custGeom>
            <a:avLst/>
            <a:gdLst>
              <a:gd name="T0" fmla="*/ 5791202 w 11582403"/>
              <a:gd name="T1" fmla="*/ 11582403 w 11582403"/>
              <a:gd name="T2" fmla="*/ 5791202 w 11582403"/>
              <a:gd name="T3" fmla="*/ 0 w 11582403"/>
              <a:gd name="T4" fmla="*/ 0 w 11582403"/>
              <a:gd name="T5" fmla="*/ 11582403 w 11582403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w 11582403"/>
              <a:gd name="T13" fmla="*/ 11582403 w 11582403"/>
            </a:gdLst>
            <a:ahLst/>
            <a:cxnLst>
              <a:cxn ang="T6">
                <a:pos x="T0" y="0"/>
              </a:cxn>
              <a:cxn ang="T7">
                <a:pos x="T1" y="0"/>
              </a:cxn>
              <a:cxn ang="T8">
                <a:pos x="T2" y="0"/>
              </a:cxn>
              <a:cxn ang="T9">
                <a:pos x="T3" y="0"/>
              </a:cxn>
              <a:cxn ang="T10">
                <a:pos x="T4" y="0"/>
              </a:cxn>
              <a:cxn ang="T11">
                <a:pos x="T5" y="0"/>
              </a:cxn>
            </a:cxnLst>
            <a:rect l="T12" t="0" r="T13" b="0"/>
            <a:pathLst>
              <a:path w="11582403">
                <a:moveTo>
                  <a:pt x="0" y="0"/>
                </a:moveTo>
                <a:lnTo>
                  <a:pt x="11582403" y="1"/>
                </a:lnTo>
              </a:path>
            </a:pathLst>
          </a:custGeom>
          <a:noFill/>
          <a:ln w="285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6798" rIns="90004" bIns="46798" anchor="ctr"/>
          <a:lstStyle/>
          <a:p>
            <a:endParaRPr lang="en-US"/>
          </a:p>
        </p:txBody>
      </p:sp>
      <p:sp>
        <p:nvSpPr>
          <p:cNvPr id="1031" name="Line 27"/>
          <p:cNvSpPr>
            <a:spLocks/>
          </p:cNvSpPr>
          <p:nvPr/>
        </p:nvSpPr>
        <p:spPr bwMode="auto">
          <a:xfrm>
            <a:off x="304800" y="990600"/>
            <a:ext cx="11582400" cy="0"/>
          </a:xfrm>
          <a:custGeom>
            <a:avLst/>
            <a:gdLst>
              <a:gd name="T0" fmla="*/ 5791202 w 11582403"/>
              <a:gd name="T1" fmla="*/ 11582403 w 11582403"/>
              <a:gd name="T2" fmla="*/ 5791202 w 11582403"/>
              <a:gd name="T3" fmla="*/ 0 w 11582403"/>
              <a:gd name="T4" fmla="*/ 0 w 11582403"/>
              <a:gd name="T5" fmla="*/ 11582403 w 11582403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w 11582403"/>
              <a:gd name="T13" fmla="*/ 11582403 w 11582403"/>
            </a:gdLst>
            <a:ahLst/>
            <a:cxnLst>
              <a:cxn ang="T6">
                <a:pos x="T0" y="0"/>
              </a:cxn>
              <a:cxn ang="T7">
                <a:pos x="T1" y="0"/>
              </a:cxn>
              <a:cxn ang="T8">
                <a:pos x="T2" y="0"/>
              </a:cxn>
              <a:cxn ang="T9">
                <a:pos x="T3" y="0"/>
              </a:cxn>
              <a:cxn ang="T10">
                <a:pos x="T4" y="0"/>
              </a:cxn>
              <a:cxn ang="T11">
                <a:pos x="T5" y="0"/>
              </a:cxn>
            </a:cxnLst>
            <a:rect l="T12" t="0" r="T13" b="0"/>
            <a:pathLst>
              <a:path w="11582403">
                <a:moveTo>
                  <a:pt x="0" y="0"/>
                </a:moveTo>
                <a:lnTo>
                  <a:pt x="11582403" y="1"/>
                </a:lnTo>
              </a:path>
            </a:pathLst>
          </a:custGeom>
          <a:noFill/>
          <a:ln w="571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6798" rIns="90004" bIns="46798" anchor="ctr"/>
          <a:lstStyle/>
          <a:p>
            <a:endParaRPr lang="en-US"/>
          </a:p>
        </p:txBody>
      </p:sp>
      <p:pic>
        <p:nvPicPr>
          <p:cNvPr id="1032" name="Picture 8" descr="UoA_tiny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4600"/>
            <a:ext cx="4699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600" b="1">
          <a:solidFill>
            <a:srgbClr val="000000"/>
          </a:solidFill>
          <a:latin typeface="Arial"/>
          <a:ea typeface="MS PGothic" pitchFamily="34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90000"/>
        <a:buFont typeface="Arial" panose="020B0604020202020204" pitchFamily="34" charset="0"/>
        <a:buChar char="•"/>
        <a:defRPr lang="en-US" sz="2000">
          <a:solidFill>
            <a:srgbClr val="000000"/>
          </a:solidFill>
          <a:latin typeface="Arial"/>
          <a:ea typeface="MS PGothic" pitchFamily="34"/>
          <a:cs typeface="ＭＳ Ｐゴシック"/>
        </a:defRPr>
      </a:lvl1pPr>
      <a:lvl2pPr marL="742950" lvl="1" indent="-285750" algn="l" rtl="0" eaLnBrk="0" fontAlgn="base" hangingPunct="0">
        <a:spcBef>
          <a:spcPts val="500"/>
        </a:spcBef>
        <a:spcAft>
          <a:spcPct val="0"/>
        </a:spcAft>
        <a:buSzPct val="100000"/>
        <a:buChar char="–"/>
        <a:defRPr lang="en-US" sz="1700">
          <a:solidFill>
            <a:srgbClr val="000000"/>
          </a:solidFill>
          <a:latin typeface="Arial"/>
          <a:ea typeface="MS PGothic" pitchFamily="34"/>
        </a:defRPr>
      </a:lvl2pPr>
      <a:lvl3pPr marL="1143000" lvl="2" indent="-228600" algn="l" rtl="0" eaLnBrk="0" fontAlgn="base" hangingPunct="0">
        <a:spcBef>
          <a:spcPts val="500"/>
        </a:spcBef>
        <a:spcAft>
          <a:spcPct val="0"/>
        </a:spcAft>
        <a:buSzPct val="100000"/>
        <a:buChar char="•"/>
        <a:defRPr lang="en-US" sz="1700">
          <a:solidFill>
            <a:srgbClr val="000000"/>
          </a:solidFill>
          <a:latin typeface="Arial"/>
          <a:ea typeface="MS PGothic" pitchFamily="34"/>
        </a:defRPr>
      </a:lvl3pPr>
      <a:lvl4pPr marL="1600200" lvl="3" indent="-228600" algn="l" rtl="0" eaLnBrk="0" fontAlgn="base" hangingPunct="0">
        <a:spcBef>
          <a:spcPts val="400"/>
        </a:spcBef>
        <a:spcAft>
          <a:spcPct val="0"/>
        </a:spcAft>
        <a:buSzPct val="100000"/>
        <a:buChar char="–"/>
        <a:defRPr lang="en-US" sz="1400">
          <a:solidFill>
            <a:srgbClr val="000000"/>
          </a:solidFill>
          <a:latin typeface="Arial"/>
          <a:ea typeface="MS PGothic" pitchFamily="34"/>
        </a:defRPr>
      </a:lvl4pPr>
      <a:lvl5pPr marL="2057400" lvl="4" indent="-228600" algn="l" rtl="0" eaLnBrk="0" fontAlgn="base" hangingPunct="0">
        <a:spcBef>
          <a:spcPts val="400"/>
        </a:spcBef>
        <a:spcAft>
          <a:spcPct val="0"/>
        </a:spcAft>
        <a:buSzPct val="100000"/>
        <a:buChar char="•"/>
        <a:defRPr lang="en-US" sz="1400">
          <a:solidFill>
            <a:srgbClr val="000000"/>
          </a:solidFill>
          <a:latin typeface="Arial"/>
          <a:ea typeface="MS PGothic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athworks/thingspeak-arduino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adafruit/DHT-sensor-librar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s://thingspeak.com/users/sign_u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bidots....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Δοκιμή Πλατφορμών </a:t>
            </a:r>
            <a:r>
              <a:rPr lang="en-US" dirty="0" err="1"/>
              <a:t>Ubidots</a:t>
            </a:r>
            <a:r>
              <a:rPr lang="el-GR" dirty="0"/>
              <a:t>, </a:t>
            </a:r>
            <a:r>
              <a:rPr lang="en-US" dirty="0" err="1"/>
              <a:t>ThingSpeak</a:t>
            </a:r>
            <a:r>
              <a:rPr lang="el-GR" dirty="0"/>
              <a:t>, </a:t>
            </a:r>
            <a:r>
              <a:rPr lang="en-US" dirty="0" err="1"/>
              <a:t>ThingWorx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15447" y="1183341"/>
            <a:ext cx="2415659" cy="10782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11861" y="2243577"/>
            <a:ext cx="30801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/>
              <a:t>   </a:t>
            </a:r>
            <a:r>
              <a:rPr lang="el-GR" sz="1400" b="1" i="1" dirty="0"/>
              <a:t>Πλακέτα </a:t>
            </a:r>
            <a:r>
              <a:rPr lang="en-US" sz="1400" b="1" i="1" dirty="0"/>
              <a:t>NodeMCU – ESP8266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657" y="1112398"/>
            <a:ext cx="992460" cy="15257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05733" y="2569320"/>
            <a:ext cx="2409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i="1" dirty="0"/>
              <a:t>Αισθητήρας DHT1 θερμοκρασίας και υγρασίας</a:t>
            </a:r>
            <a:endParaRPr lang="en-US" sz="14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013" y="3089923"/>
            <a:ext cx="4885013" cy="19266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54887" y="5013975"/>
            <a:ext cx="2157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b="1" dirty="0"/>
              <a:t>Εγκατάσταση βιβλιοθήκης</a:t>
            </a:r>
            <a:endParaRPr lang="en-US" sz="1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361" y="1410039"/>
            <a:ext cx="6433046" cy="4462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386" y="6198320"/>
            <a:ext cx="10266554" cy="5060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8801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Ανάλυση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106" y="1090384"/>
            <a:ext cx="8267857" cy="492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4294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Αναφορών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6900646" cy="1709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581" y="1141494"/>
            <a:ext cx="4581619" cy="5645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64" y="3970416"/>
            <a:ext cx="2730640" cy="11113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5304" y="2928938"/>
            <a:ext cx="4483330" cy="383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3367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Ενεργοποίηση Συμβάντων (</a:t>
            </a:r>
            <a:r>
              <a:rPr lang="en-US" dirty="0"/>
              <a:t>Trigger Actions)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3" y="1219198"/>
            <a:ext cx="3981450" cy="4385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504" y="1219198"/>
            <a:ext cx="7618696" cy="2776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0" y="3995572"/>
            <a:ext cx="7562157" cy="263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9160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Χρήση </a:t>
            </a:r>
            <a:r>
              <a:rPr lang="en-US" dirty="0"/>
              <a:t>Mobile </a:t>
            </a:r>
            <a:r>
              <a:rPr lang="el-GR" dirty="0"/>
              <a:t>Εφαρμογής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776" y="1102236"/>
            <a:ext cx="5932588" cy="495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5234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Έλεγχος </a:t>
            </a:r>
            <a:r>
              <a:rPr lang="en-US" dirty="0"/>
              <a:t>MQTT </a:t>
            </a:r>
            <a:r>
              <a:rPr lang="el-GR" dirty="0"/>
              <a:t>Επικοινωνίας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00026"/>
            <a:ext cx="4386317" cy="3257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963" y="990600"/>
            <a:ext cx="5313462" cy="4613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14" y="4521039"/>
            <a:ext cx="5562886" cy="216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3538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Έλεγχος </a:t>
            </a:r>
            <a:r>
              <a:rPr lang="en-US" dirty="0"/>
              <a:t>MQTT </a:t>
            </a:r>
            <a:r>
              <a:rPr lang="el-GR" dirty="0"/>
              <a:t>Επικοινωνίας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62275"/>
            <a:ext cx="11582400" cy="51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4076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Συμπεράσματα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/>
            <a:r>
              <a:rPr lang="el-GR" sz="2800" kern="1200" dirty="0">
                <a:solidFill>
                  <a:schemeClr val="tx1"/>
                </a:solidFill>
              </a:rPr>
              <a:t>Η </a:t>
            </a:r>
            <a:r>
              <a:rPr lang="en-US" sz="2800" kern="1200" dirty="0" err="1">
                <a:solidFill>
                  <a:schemeClr val="tx1"/>
                </a:solidFill>
              </a:rPr>
              <a:t>Ubidots</a:t>
            </a:r>
            <a:r>
              <a:rPr lang="en-US" sz="2800" kern="1200" dirty="0">
                <a:solidFill>
                  <a:schemeClr val="tx1"/>
                </a:solidFill>
              </a:rPr>
              <a:t> </a:t>
            </a:r>
            <a:r>
              <a:rPr lang="el-GR" sz="2800" kern="1200" dirty="0">
                <a:solidFill>
                  <a:schemeClr val="tx1"/>
                </a:solidFill>
              </a:rPr>
              <a:t>πλατφόρμα παρέχει λειτουργίες για την απεικόνιση και ανάλυση δεδομένων. </a:t>
            </a:r>
          </a:p>
          <a:p>
            <a:pPr marL="171450" indent="-171450"/>
            <a:r>
              <a:rPr lang="el-GR" sz="2800" kern="1200" dirty="0" err="1">
                <a:solidFill>
                  <a:schemeClr val="tx1"/>
                </a:solidFill>
              </a:rPr>
              <a:t>Παραμετροποιήσημη</a:t>
            </a:r>
            <a:r>
              <a:rPr lang="el-GR" sz="2800" kern="1200" dirty="0">
                <a:solidFill>
                  <a:schemeClr val="tx1"/>
                </a:solidFill>
              </a:rPr>
              <a:t> και </a:t>
            </a:r>
            <a:r>
              <a:rPr lang="el-GR" sz="2800" kern="1200" dirty="0" err="1">
                <a:solidFill>
                  <a:schemeClr val="tx1"/>
                </a:solidFill>
              </a:rPr>
              <a:t>διαχειρίσιμη</a:t>
            </a:r>
            <a:r>
              <a:rPr lang="el-GR" sz="2800" kern="1200" dirty="0">
                <a:solidFill>
                  <a:schemeClr val="tx1"/>
                </a:solidFill>
              </a:rPr>
              <a:t> πλατφόρμα ακόμη και από απλούς χρήστες. </a:t>
            </a:r>
          </a:p>
          <a:p>
            <a:pPr marL="171450" indent="-171450"/>
            <a:r>
              <a:rPr lang="el-GR" sz="2800" kern="1200" dirty="0">
                <a:solidFill>
                  <a:schemeClr val="tx1"/>
                </a:solidFill>
              </a:rPr>
              <a:t>Παρέχονται οδηγοί χρήσης για ανάπτυξη υπηρεσιών </a:t>
            </a:r>
          </a:p>
          <a:p>
            <a:pPr marL="171450" indent="-171450"/>
            <a:r>
              <a:rPr lang="el-GR" sz="2800" kern="1200" dirty="0">
                <a:solidFill>
                  <a:schemeClr val="tx1"/>
                </a:solidFill>
              </a:rPr>
              <a:t>Υποστηρίζεται ενσωμάτωση με πλατφόρμες τρίτων κατασκευαστών και  δημιουργία συμβάντων. </a:t>
            </a:r>
          </a:p>
          <a:p>
            <a:pPr marL="171450" indent="-171450"/>
            <a:r>
              <a:rPr lang="el-GR" sz="2800" kern="1200" dirty="0">
                <a:solidFill>
                  <a:schemeClr val="tx1"/>
                </a:solidFill>
              </a:rPr>
              <a:t>Εύχρηστο και </a:t>
            </a:r>
            <a:r>
              <a:rPr lang="el-GR" sz="2800" kern="1200" dirty="0" err="1">
                <a:solidFill>
                  <a:schemeClr val="tx1"/>
                </a:solidFill>
              </a:rPr>
              <a:t>διαδραστικό</a:t>
            </a:r>
            <a:r>
              <a:rPr lang="el-GR" sz="2800" kern="1200" dirty="0">
                <a:solidFill>
                  <a:schemeClr val="tx1"/>
                </a:solidFill>
              </a:rPr>
              <a:t> περιβάλλον για ανάπτυξη απλών εφαρμογών</a:t>
            </a:r>
          </a:p>
          <a:p>
            <a:pPr marL="171450" indent="-171450"/>
            <a:r>
              <a:rPr lang="el-GR" sz="2800" kern="1200" dirty="0">
                <a:solidFill>
                  <a:schemeClr val="tx1"/>
                </a:solidFill>
              </a:rPr>
              <a:t>Δυνατότητα χρήσης υπηρεσιών δωρεάν για χρονική διάρκεια τριάντα ημερών.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16003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Δοκιμή Πλατφόρμας </a:t>
            </a:r>
            <a:r>
              <a:rPr lang="en-US" dirty="0" err="1"/>
              <a:t>ThingSpeak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Ίδιο σενάριο χρήσης</a:t>
            </a:r>
          </a:p>
          <a:p>
            <a:r>
              <a:rPr lang="el-GR" sz="2800" kern="1200" dirty="0">
                <a:solidFill>
                  <a:schemeClr val="tx1"/>
                </a:solidFill>
              </a:rPr>
              <a:t>Διαφοροποίηση τρόπου επικοινωνίας της συσκευής με την πλατφόρμα, λειτουργιών (</a:t>
            </a:r>
            <a:r>
              <a:rPr lang="en-US" sz="2800" kern="1200" dirty="0">
                <a:solidFill>
                  <a:schemeClr val="tx1"/>
                </a:solidFill>
              </a:rPr>
              <a:t>features</a:t>
            </a:r>
            <a:r>
              <a:rPr lang="el-GR" sz="2800" kern="1200" dirty="0">
                <a:solidFill>
                  <a:schemeClr val="tx1"/>
                </a:solidFill>
              </a:rPr>
              <a:t>) της πλατφόρμας, κώδικα και </a:t>
            </a:r>
            <a:r>
              <a:rPr lang="el-GR" sz="2800" kern="1200" dirty="0" err="1">
                <a:solidFill>
                  <a:schemeClr val="tx1"/>
                </a:solidFill>
              </a:rPr>
              <a:t>βιβλιοθήκών</a:t>
            </a:r>
            <a:endParaRPr lang="el-GR" sz="2800" kern="1200" dirty="0">
              <a:solidFill>
                <a:schemeClr val="tx1"/>
              </a:solidFill>
            </a:endParaRPr>
          </a:p>
          <a:p>
            <a:r>
              <a:rPr lang="el-GR" sz="2800" kern="1200" dirty="0">
                <a:solidFill>
                  <a:schemeClr val="tx1"/>
                </a:solidFill>
              </a:rPr>
              <a:t>Η διαδικασία περιλαμβάνει τα εξής βήματα:</a:t>
            </a:r>
          </a:p>
          <a:p>
            <a:pPr lvl="1"/>
            <a:r>
              <a:rPr lang="el-GR" sz="2000" kern="1200" dirty="0">
                <a:solidFill>
                  <a:schemeClr val="tx1"/>
                </a:solidFill>
              </a:rPr>
              <a:t>Δημιουργία λογαριασμού στο </a:t>
            </a:r>
            <a:r>
              <a:rPr lang="el-GR" sz="2000" kern="1200" dirty="0" err="1">
                <a:solidFill>
                  <a:schemeClr val="tx1"/>
                </a:solidFill>
              </a:rPr>
              <a:t>Thingspeak</a:t>
            </a:r>
            <a:r>
              <a:rPr lang="el-GR" sz="2000" kern="1200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l-GR" sz="2000" kern="1200" dirty="0">
                <a:solidFill>
                  <a:schemeClr val="tx1"/>
                </a:solidFill>
              </a:rPr>
              <a:t>Δημιουργία καναλιού με δύο πεδία (θερμοκρασία και υγρασία).</a:t>
            </a:r>
          </a:p>
          <a:p>
            <a:pPr lvl="1"/>
            <a:r>
              <a:rPr lang="el-GR" sz="2000" kern="1200" dirty="0">
                <a:solidFill>
                  <a:schemeClr val="tx1"/>
                </a:solidFill>
              </a:rPr>
              <a:t>Δημιουργία API κλειδιού.</a:t>
            </a:r>
          </a:p>
          <a:p>
            <a:pPr lvl="1"/>
            <a:r>
              <a:rPr lang="el-GR" sz="2000" kern="1200" dirty="0">
                <a:solidFill>
                  <a:schemeClr val="tx1"/>
                </a:solidFill>
              </a:rPr>
              <a:t>Λήψη της βιβλιοθήκης </a:t>
            </a:r>
            <a:r>
              <a:rPr lang="el-GR" sz="2000" kern="1200" dirty="0" err="1">
                <a:solidFill>
                  <a:schemeClr val="tx1"/>
                </a:solidFill>
              </a:rPr>
              <a:t>ThingSpeak</a:t>
            </a:r>
            <a:r>
              <a:rPr lang="el-GR" sz="2000" kern="1200" dirty="0">
                <a:solidFill>
                  <a:schemeClr val="tx1"/>
                </a:solidFill>
              </a:rPr>
              <a:t> (</a:t>
            </a:r>
            <a:r>
              <a:rPr lang="el-GR" sz="2000" kern="1200" dirty="0">
                <a:solidFill>
                  <a:schemeClr val="tx1"/>
                </a:solidFill>
                <a:hlinkClick r:id="rId3"/>
              </a:rPr>
              <a:t>https://github.com/mathworks/thingspeak-arduino</a:t>
            </a:r>
            <a:r>
              <a:rPr lang="el-GR" sz="2000" kern="1200" dirty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el-GR" sz="2000" kern="1200" dirty="0">
                <a:solidFill>
                  <a:schemeClr val="tx1"/>
                </a:solidFill>
              </a:rPr>
              <a:t>Λήψη της βιβλιοθήκης για τον αισθητήρα DHT11 (</a:t>
            </a:r>
            <a:r>
              <a:rPr lang="el-GR" sz="2000" kern="1200" dirty="0">
                <a:solidFill>
                  <a:schemeClr val="tx1"/>
                </a:solidFill>
                <a:hlinkClick r:id="rId4"/>
              </a:rPr>
              <a:t>https://github.com/adafruit/DHT-sensor-library</a:t>
            </a:r>
            <a:r>
              <a:rPr lang="el-GR" sz="2000" kern="1200" dirty="0">
                <a:solidFill>
                  <a:schemeClr val="tx1"/>
                </a:solidFill>
              </a:rPr>
              <a:t>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5924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224" y="2057400"/>
            <a:ext cx="7683501" cy="4036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Λογαριασμού &amp; Καναλιών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>
                <a:hlinkClick r:id="rId4"/>
              </a:rPr>
              <a:t>https://thingspeak.com/users/sign_up</a:t>
            </a:r>
            <a:endParaRPr lang="el-GR" dirty="0"/>
          </a:p>
          <a:p>
            <a:r>
              <a:rPr lang="en-US" dirty="0" err="1"/>
              <a:t>MathWorks</a:t>
            </a:r>
            <a:r>
              <a:rPr lang="el-GR" dirty="0"/>
              <a:t>, </a:t>
            </a:r>
            <a:r>
              <a:rPr lang="en-US" dirty="0"/>
              <a:t>MATLAB</a:t>
            </a:r>
            <a:r>
              <a:rPr lang="el-GR" dirty="0"/>
              <a:t> και </a:t>
            </a:r>
            <a:r>
              <a:rPr lang="en-US" dirty="0"/>
              <a:t>Simulink</a:t>
            </a:r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396" y="2057400"/>
            <a:ext cx="262119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3831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Παραμετροποίηση Καναλιών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76" y="2062162"/>
            <a:ext cx="7610826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378" y="1100024"/>
            <a:ext cx="3587822" cy="565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8319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Υλικό Δοκιμών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71568"/>
            <a:ext cx="3430343" cy="2086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197" y="1314365"/>
            <a:ext cx="2121009" cy="24004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38555"/>
            <a:ext cx="4045158" cy="19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5158" y="4038553"/>
            <a:ext cx="5835950" cy="2768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260" y="1300100"/>
            <a:ext cx="4921503" cy="42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8019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Φόρτωση Κώδικα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312" y="1075384"/>
            <a:ext cx="7891614" cy="566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11316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Λήψη και Απεικόνιση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75" y="1219200"/>
            <a:ext cx="5589392" cy="2681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173" y="1352455"/>
            <a:ext cx="6010493" cy="421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87456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Απεικόνιση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530" y="1119121"/>
            <a:ext cx="6596182" cy="551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14190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Διασύνδεση με </a:t>
            </a:r>
            <a:r>
              <a:rPr lang="en-US" dirty="0"/>
              <a:t>MATLAB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1219200"/>
            <a:ext cx="5522649" cy="4638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958" y="1219200"/>
            <a:ext cx="6085998" cy="445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03242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Χρήση </a:t>
            </a:r>
            <a:r>
              <a:rPr lang="en-US" dirty="0"/>
              <a:t>Mobile </a:t>
            </a:r>
            <a:r>
              <a:rPr lang="el-GR" dirty="0"/>
              <a:t>Εφαρμογής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427" y="1219200"/>
            <a:ext cx="5654434" cy="54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06113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Συμπεράσματα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0" indent="-171450" eaLnBrk="1" fontAlgn="auto" hangingPunct="1">
              <a:spcBef>
                <a:spcPts val="0"/>
              </a:spcBef>
              <a:spcAft>
                <a:spcPts val="900"/>
              </a:spcAft>
              <a:buClrTx/>
              <a:buSzTx/>
              <a:defRPr/>
            </a:pPr>
            <a:r>
              <a:rPr lang="el-GR" sz="2800" kern="1200" dirty="0">
                <a:solidFill>
                  <a:schemeClr val="tx1"/>
                </a:solidFill>
              </a:rPr>
              <a:t>Πολύ εύκολη συνεργασία με συσκευές υλικού τύπου </a:t>
            </a:r>
            <a:r>
              <a:rPr lang="en-US" sz="2800" kern="1200" dirty="0">
                <a:solidFill>
                  <a:schemeClr val="tx1"/>
                </a:solidFill>
              </a:rPr>
              <a:t>Arduino</a:t>
            </a:r>
            <a:r>
              <a:rPr lang="el-GR" sz="2800" kern="1200" dirty="0">
                <a:solidFill>
                  <a:schemeClr val="tx1"/>
                </a:solidFill>
              </a:rPr>
              <a:t> μέσω του </a:t>
            </a:r>
            <a:r>
              <a:rPr lang="en-US" sz="2800" kern="1200" dirty="0" err="1">
                <a:solidFill>
                  <a:schemeClr val="tx1"/>
                </a:solidFill>
              </a:rPr>
              <a:t>ThingSpeak</a:t>
            </a:r>
            <a:r>
              <a:rPr lang="en-US" sz="2800" kern="1200" dirty="0">
                <a:solidFill>
                  <a:schemeClr val="tx1"/>
                </a:solidFill>
              </a:rPr>
              <a:t> API</a:t>
            </a:r>
            <a:r>
              <a:rPr lang="el-GR" sz="2800" kern="1200" dirty="0">
                <a:solidFill>
                  <a:schemeClr val="tx1"/>
                </a:solidFill>
              </a:rPr>
              <a:t>. </a:t>
            </a:r>
          </a:p>
          <a:p>
            <a:pPr marL="171450" lvl="0" indent="-171450" eaLnBrk="1" fontAlgn="auto" hangingPunct="1">
              <a:spcBef>
                <a:spcPts val="0"/>
              </a:spcBef>
              <a:spcAft>
                <a:spcPts val="900"/>
              </a:spcAft>
              <a:buClrTx/>
              <a:buSzTx/>
              <a:defRPr/>
            </a:pPr>
            <a:r>
              <a:rPr lang="el-GR" sz="2800" kern="1200" dirty="0">
                <a:solidFill>
                  <a:schemeClr val="tx1"/>
                </a:solidFill>
              </a:rPr>
              <a:t>Δωρεάν υποστήριξη καναλιών δεδομένων. </a:t>
            </a:r>
          </a:p>
          <a:p>
            <a:pPr marL="571500" lvl="1" indent="-171450" eaLnBrk="1" fontAlgn="auto" hangingPunct="1">
              <a:spcBef>
                <a:spcPts val="0"/>
              </a:spcBef>
              <a:spcAft>
                <a:spcPts val="900"/>
              </a:spcAft>
              <a:buSzTx/>
              <a:defRPr/>
            </a:pPr>
            <a:r>
              <a:rPr lang="el-GR" sz="2400" kern="1200" dirty="0">
                <a:solidFill>
                  <a:schemeClr val="tx1"/>
                </a:solidFill>
              </a:rPr>
              <a:t>Κανάλια ιδιωτικά ή δημόσια</a:t>
            </a:r>
          </a:p>
          <a:p>
            <a:pPr marL="171450" lvl="0" indent="-171450" eaLnBrk="1" fontAlgn="auto" hangingPunct="1">
              <a:spcBef>
                <a:spcPts val="0"/>
              </a:spcBef>
              <a:spcAft>
                <a:spcPts val="900"/>
              </a:spcAft>
              <a:buClrTx/>
              <a:buSzTx/>
              <a:defRPr/>
            </a:pPr>
            <a:r>
              <a:rPr lang="el-GR" sz="2800" kern="1200" dirty="0">
                <a:solidFill>
                  <a:schemeClr val="tx1"/>
                </a:solidFill>
              </a:rPr>
              <a:t>Απλή αλλά και </a:t>
            </a:r>
            <a:r>
              <a:rPr lang="el-GR" sz="2800" kern="1200" dirty="0" err="1">
                <a:solidFill>
                  <a:schemeClr val="tx1"/>
                </a:solidFill>
              </a:rPr>
              <a:t>παραμετροποιήσιμη</a:t>
            </a:r>
            <a:r>
              <a:rPr lang="el-GR" sz="2800" kern="1200" dirty="0">
                <a:solidFill>
                  <a:schemeClr val="tx1"/>
                </a:solidFill>
              </a:rPr>
              <a:t> με δυνατότητες σύνθετης ανάλυσης δεδομένων με τη χρήση </a:t>
            </a:r>
            <a:r>
              <a:rPr lang="en-US" sz="2800" kern="1200" dirty="0">
                <a:solidFill>
                  <a:schemeClr val="tx1"/>
                </a:solidFill>
              </a:rPr>
              <a:t>MATLAB</a:t>
            </a:r>
            <a:r>
              <a:rPr lang="el-GR" sz="2800" kern="1200" dirty="0">
                <a:solidFill>
                  <a:schemeClr val="tx1"/>
                </a:solidFill>
              </a:rPr>
              <a:t> κώδικα. </a:t>
            </a:r>
          </a:p>
          <a:p>
            <a:pPr marL="171450" lvl="0" indent="-171450" eaLnBrk="1" fontAlgn="auto" hangingPunct="1">
              <a:spcBef>
                <a:spcPts val="0"/>
              </a:spcBef>
              <a:spcAft>
                <a:spcPts val="900"/>
              </a:spcAft>
              <a:buClrTx/>
              <a:buSzTx/>
              <a:defRPr/>
            </a:pPr>
            <a:r>
              <a:rPr lang="el-GR" sz="2800" kern="1200" dirty="0">
                <a:solidFill>
                  <a:schemeClr val="tx1"/>
                </a:solidFill>
              </a:rPr>
              <a:t>Προχωρημένες λειτουργίες προσφέρονται στην εμπορική έκδοση. </a:t>
            </a:r>
            <a:endParaRPr lang="en-US" sz="2800" kern="1200" dirty="0">
              <a:solidFill>
                <a:schemeClr val="tx1"/>
              </a:solidFill>
            </a:endParaRPr>
          </a:p>
          <a:p>
            <a:pPr marL="171450" indent="-17145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75082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Δοκιμή Πλατφόρμας </a:t>
            </a:r>
            <a:r>
              <a:rPr lang="en-US" dirty="0" err="1"/>
              <a:t>ThingWorx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215" y="1102814"/>
            <a:ext cx="8536171" cy="503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67107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Model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229" y="1219200"/>
            <a:ext cx="8297983" cy="489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37590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Thing Shapes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5916718" cy="4892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717" y="1617597"/>
            <a:ext cx="5974947" cy="409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05175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Thing 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390" y="1042456"/>
            <a:ext cx="9130598" cy="51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8967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Δοκιμή Πλατφόρμας </a:t>
            </a:r>
            <a:r>
              <a:rPr lang="en-US" dirty="0" err="1"/>
              <a:t>Ubidots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Δημιουργία Λογαριασμού</a:t>
            </a:r>
          </a:p>
          <a:p>
            <a:r>
              <a:rPr lang="el-GR" sz="2400" dirty="0"/>
              <a:t>Προσθήκη Συσκευής</a:t>
            </a:r>
          </a:p>
          <a:p>
            <a:r>
              <a:rPr lang="el-GR" sz="2400" dirty="0"/>
              <a:t>Παραμετροποίηση </a:t>
            </a:r>
            <a:r>
              <a:rPr lang="en-US" sz="2400" dirty="0"/>
              <a:t>Arduino IDE</a:t>
            </a:r>
            <a:endParaRPr lang="el-GR" sz="2400" dirty="0"/>
          </a:p>
          <a:p>
            <a:r>
              <a:rPr lang="el-GR" sz="2400" dirty="0"/>
              <a:t>Φόρτωση Κώδικα</a:t>
            </a:r>
          </a:p>
          <a:p>
            <a:r>
              <a:rPr lang="el-GR" sz="2400" dirty="0"/>
              <a:t>Αναγνώριση Συσκευής – Απεικόνιση Δεδομένων</a:t>
            </a:r>
          </a:p>
          <a:p>
            <a:r>
              <a:rPr lang="el-GR" sz="2400" dirty="0"/>
              <a:t>Δημιουργία Πινάκων (</a:t>
            </a:r>
            <a:r>
              <a:rPr lang="en-US" sz="2400" dirty="0"/>
              <a:t>Dashboards</a:t>
            </a:r>
            <a:r>
              <a:rPr lang="el-GR" sz="2400" dirty="0"/>
              <a:t>)</a:t>
            </a:r>
          </a:p>
          <a:p>
            <a:r>
              <a:rPr lang="el-GR" sz="2400" dirty="0"/>
              <a:t>Ανάλυση Δεδομένων</a:t>
            </a:r>
          </a:p>
          <a:p>
            <a:r>
              <a:rPr lang="el-GR" sz="2400" dirty="0"/>
              <a:t>Δημιουργία Αναφορών</a:t>
            </a:r>
          </a:p>
          <a:p>
            <a:r>
              <a:rPr lang="el-GR" sz="2400" dirty="0"/>
              <a:t>Ενεργοποίηση Συμβάντων (</a:t>
            </a:r>
            <a:r>
              <a:rPr lang="en-US" sz="2400" dirty="0"/>
              <a:t>Trigger Actions</a:t>
            </a:r>
            <a:r>
              <a:rPr lang="el-GR" sz="2400" dirty="0"/>
              <a:t>)</a:t>
            </a:r>
            <a:endParaRPr lang="en-US" sz="2400" dirty="0"/>
          </a:p>
          <a:p>
            <a:r>
              <a:rPr lang="el-GR" sz="2400" dirty="0"/>
              <a:t>Χρήση </a:t>
            </a:r>
            <a:r>
              <a:rPr lang="en-US" sz="2400" dirty="0"/>
              <a:t>Mobile</a:t>
            </a:r>
            <a:r>
              <a:rPr lang="el-GR" sz="2400" dirty="0"/>
              <a:t> Εφαρμογής</a:t>
            </a:r>
          </a:p>
          <a:p>
            <a:r>
              <a:rPr lang="el-GR" sz="2400" dirty="0"/>
              <a:t>Έλεγχος </a:t>
            </a:r>
            <a:r>
              <a:rPr lang="en-US" sz="2400" dirty="0"/>
              <a:t>MQTT</a:t>
            </a:r>
            <a:r>
              <a:rPr lang="el-GR" sz="2400" dirty="0"/>
              <a:t> Επικοινωνίας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35752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783" y="1219200"/>
            <a:ext cx="8210730" cy="495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50336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 Data in Value Stream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04" y="1331839"/>
            <a:ext cx="3819596" cy="3969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0" y="1773183"/>
            <a:ext cx="7625023" cy="272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8022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Alerts and Subscriptions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34" y="1219200"/>
            <a:ext cx="5914856" cy="466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543" y="1328611"/>
            <a:ext cx="5281782" cy="469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00305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Application 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634" y="1219200"/>
            <a:ext cx="8171029" cy="499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58769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 a Data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760" y="1085469"/>
            <a:ext cx="7529690" cy="506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33870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Έλεγχος Δοκιμής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304" y="1076328"/>
            <a:ext cx="7807391" cy="566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83795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Έλεγχος Δοκιμής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276" y="1147977"/>
            <a:ext cx="7596349" cy="487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1058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Λογαριασμού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>
                <a:hlinkClick r:id="rId3"/>
              </a:rPr>
              <a:t>https://ubidots.</a:t>
            </a:r>
            <a:r>
              <a:rPr lang="en-US" u="sng" dirty="0">
                <a:hlinkClick r:id="rId3"/>
              </a:rPr>
              <a:t>...</a:t>
            </a:r>
            <a:r>
              <a:rPr lang="el-GR" u="sng" dirty="0">
                <a:hlinkClick r:id="rId3"/>
              </a:rPr>
              <a:t>/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36" y="1886730"/>
            <a:ext cx="5139488" cy="12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4288" y="3104370"/>
            <a:ext cx="6594476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1648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Προσθήκη Συσκευής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877" y="1038251"/>
            <a:ext cx="8463111" cy="516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9077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Παραμετροποίηση </a:t>
            </a:r>
            <a:r>
              <a:rPr lang="en-US" dirty="0"/>
              <a:t>Arduino 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58913"/>
            <a:ext cx="9925050" cy="3072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487" y="2876198"/>
            <a:ext cx="4245127" cy="375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9914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Φόρτωση Κώδικα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14166"/>
            <a:ext cx="4953000" cy="5058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908" y="2752060"/>
            <a:ext cx="7786267" cy="178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1647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Αναγνώριση Συσκευής – Απεικόνιση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30171"/>
            <a:ext cx="7287031" cy="3013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836" y="2468432"/>
            <a:ext cx="6647151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5471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Πινάκων (</a:t>
            </a:r>
            <a:r>
              <a:rPr lang="en-US" dirty="0"/>
              <a:t>Dashboards)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5937555" cy="3054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355" y="1644302"/>
            <a:ext cx="6001058" cy="34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1825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Lock And Ke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6566</TotalTime>
  <Words>431</Words>
  <Application>Microsoft Office PowerPoint</Application>
  <PresentationFormat>Widescreen</PresentationFormat>
  <Paragraphs>144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Lock And Key</vt:lpstr>
      <vt:lpstr>Δοκιμή Πλατφορμών Ubidots, ThingSpeak, ThingWorx</vt:lpstr>
      <vt:lpstr>Υλικό Δοκιμών</vt:lpstr>
      <vt:lpstr>Δοκιμή Πλατφόρμας Ubidots</vt:lpstr>
      <vt:lpstr>Δημιουργία Λογαριασμού</vt:lpstr>
      <vt:lpstr>Προσθήκη Συσκευής</vt:lpstr>
      <vt:lpstr>Παραμετροποίηση Arduino IDE</vt:lpstr>
      <vt:lpstr>Φόρτωση Κώδικα</vt:lpstr>
      <vt:lpstr>Αναγνώριση Συσκευής – Απεικόνιση Δεδομένων</vt:lpstr>
      <vt:lpstr>Δημιουργία Πινάκων (Dashboards)</vt:lpstr>
      <vt:lpstr>Ανάλυση Δεδομένων</vt:lpstr>
      <vt:lpstr>Δημιουργία Αναφορών</vt:lpstr>
      <vt:lpstr>Ενεργοποίηση Συμβάντων (Trigger Actions)</vt:lpstr>
      <vt:lpstr>Χρήση Mobile Εφαρμογής</vt:lpstr>
      <vt:lpstr>Έλεγχος MQTT Επικοινωνίας</vt:lpstr>
      <vt:lpstr>Έλεγχος MQTT Επικοινωνίας</vt:lpstr>
      <vt:lpstr>Συμπεράσματα</vt:lpstr>
      <vt:lpstr>Δοκιμή Πλατφόρμας ThingSpeak</vt:lpstr>
      <vt:lpstr>Δημιουργία Λογαριασμού &amp; Καναλιών</vt:lpstr>
      <vt:lpstr>Παραμετροποίηση Καναλιών</vt:lpstr>
      <vt:lpstr>Φόρτωση Κώδικα</vt:lpstr>
      <vt:lpstr>Λήψη και Απεικόνιση Δεδομένων</vt:lpstr>
      <vt:lpstr>Απεικόνιση Δεδομένων</vt:lpstr>
      <vt:lpstr>Διασύνδεση με MATLAB</vt:lpstr>
      <vt:lpstr>Χρήση Mobile Εφαρμογής</vt:lpstr>
      <vt:lpstr>Συμπεράσματα</vt:lpstr>
      <vt:lpstr>Δοκιμή Πλατφόρμας ThingWorx</vt:lpstr>
      <vt:lpstr>Create Model Tags</vt:lpstr>
      <vt:lpstr>Create Thing Shapes </vt:lpstr>
      <vt:lpstr>Create Thing Templates</vt:lpstr>
      <vt:lpstr>Create Thing</vt:lpstr>
      <vt:lpstr>Store Data in Value Stream</vt:lpstr>
      <vt:lpstr>Create Alerts and Subscriptions</vt:lpstr>
      <vt:lpstr>Create Application UI</vt:lpstr>
      <vt:lpstr>Simulate a Data Source</vt:lpstr>
      <vt:lpstr>Έλεγχος Δοκιμής</vt:lpstr>
      <vt:lpstr>Έλεγχος Δοκιμής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ΔΙΠΛΩΜΑΤΙΚΗ ΕΡΓΑΣΙΑ «Πλατφόρμες ανάπτυξης εφαρμογών Διαδικτύου των Αντικειμένων: Μία κριτική επισκόπηση»</dc:title>
  <dc:creator>nikolaos anastasiou</dc:creator>
  <cp:lastModifiedBy>Maliatsos Konstantinos</cp:lastModifiedBy>
  <cp:revision>243</cp:revision>
  <dcterms:created xsi:type="dcterms:W3CDTF">2019-08-20T13:46:02Z</dcterms:created>
  <dcterms:modified xsi:type="dcterms:W3CDTF">2022-01-24T15:16:09Z</dcterms:modified>
</cp:coreProperties>
</file>