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0"/>
  </p:normalViewPr>
  <p:slideViewPr>
    <p:cSldViewPr snapToGrid="0" snapToObjects="1">
      <p:cViewPr varScale="1">
        <p:scale>
          <a:sx n="109" d="100"/>
          <a:sy n="109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829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3" Type="http://schemas.openxmlformats.org/officeDocument/2006/relationships/image" Target="../media/image19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17" Type="http://schemas.openxmlformats.org/officeDocument/2006/relationships/image" Target="../media/image102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0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5" Type="http://schemas.openxmlformats.org/officeDocument/2006/relationships/image" Target="../media/image10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3" Type="http://schemas.openxmlformats.org/officeDocument/2006/relationships/image" Target="../media/image4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5" Type="http://schemas.openxmlformats.org/officeDocument/2006/relationships/image" Target="../media/image114.png"/><Relationship Id="rId10" Type="http://schemas.openxmlformats.org/officeDocument/2006/relationships/image" Target="../media/image109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Relationship Id="rId14" Type="http://schemas.openxmlformats.org/officeDocument/2006/relationships/image" Target="../media/image1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4.png"/><Relationship Id="rId7" Type="http://schemas.openxmlformats.org/officeDocument/2006/relationships/image" Target="../media/image1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10" Type="http://schemas.openxmlformats.org/officeDocument/2006/relationships/image" Target="../media/image122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32.png"/><Relationship Id="rId18" Type="http://schemas.openxmlformats.org/officeDocument/2006/relationships/image" Target="../media/image137.png"/><Relationship Id="rId3" Type="http://schemas.openxmlformats.org/officeDocument/2006/relationships/image" Target="../media/image19.png"/><Relationship Id="rId7" Type="http://schemas.openxmlformats.org/officeDocument/2006/relationships/image" Target="../media/image126.png"/><Relationship Id="rId12" Type="http://schemas.openxmlformats.org/officeDocument/2006/relationships/image" Target="../media/image131.png"/><Relationship Id="rId17" Type="http://schemas.openxmlformats.org/officeDocument/2006/relationships/image" Target="../media/image136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5" Type="http://schemas.openxmlformats.org/officeDocument/2006/relationships/image" Target="../media/image124.png"/><Relationship Id="rId15" Type="http://schemas.openxmlformats.org/officeDocument/2006/relationships/image" Target="../media/image134.png"/><Relationship Id="rId10" Type="http://schemas.openxmlformats.org/officeDocument/2006/relationships/image" Target="../media/image129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Relationship Id="rId14" Type="http://schemas.openxmlformats.org/officeDocument/2006/relationships/image" Target="../media/image1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13" Type="http://schemas.openxmlformats.org/officeDocument/2006/relationships/image" Target="../media/image147.png"/><Relationship Id="rId18" Type="http://schemas.openxmlformats.org/officeDocument/2006/relationships/image" Target="../media/image152.png"/><Relationship Id="rId3" Type="http://schemas.openxmlformats.org/officeDocument/2006/relationships/image" Target="../media/image19.png"/><Relationship Id="rId21" Type="http://schemas.openxmlformats.org/officeDocument/2006/relationships/image" Target="../media/image155.png"/><Relationship Id="rId7" Type="http://schemas.openxmlformats.org/officeDocument/2006/relationships/image" Target="../media/image141.png"/><Relationship Id="rId12" Type="http://schemas.openxmlformats.org/officeDocument/2006/relationships/image" Target="../media/image146.png"/><Relationship Id="rId17" Type="http://schemas.openxmlformats.org/officeDocument/2006/relationships/image" Target="../media/image151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50.png"/><Relationship Id="rId20" Type="http://schemas.openxmlformats.org/officeDocument/2006/relationships/image" Target="../media/image1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0.png"/><Relationship Id="rId11" Type="http://schemas.openxmlformats.org/officeDocument/2006/relationships/image" Target="../media/image145.png"/><Relationship Id="rId5" Type="http://schemas.openxmlformats.org/officeDocument/2006/relationships/image" Target="../media/image139.png"/><Relationship Id="rId15" Type="http://schemas.openxmlformats.org/officeDocument/2006/relationships/image" Target="../media/image149.png"/><Relationship Id="rId10" Type="http://schemas.openxmlformats.org/officeDocument/2006/relationships/image" Target="../media/image144.png"/><Relationship Id="rId19" Type="http://schemas.openxmlformats.org/officeDocument/2006/relationships/image" Target="../media/image153.png"/><Relationship Id="rId4" Type="http://schemas.openxmlformats.org/officeDocument/2006/relationships/image" Target="../media/image138.png"/><Relationship Id="rId9" Type="http://schemas.openxmlformats.org/officeDocument/2006/relationships/image" Target="../media/image143.png"/><Relationship Id="rId14" Type="http://schemas.openxmlformats.org/officeDocument/2006/relationships/image" Target="../media/image14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165.png"/><Relationship Id="rId3" Type="http://schemas.openxmlformats.org/officeDocument/2006/relationships/image" Target="../media/image19.png"/><Relationship Id="rId7" Type="http://schemas.openxmlformats.org/officeDocument/2006/relationships/image" Target="../media/image159.png"/><Relationship Id="rId12" Type="http://schemas.openxmlformats.org/officeDocument/2006/relationships/image" Target="../media/image16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8.png"/><Relationship Id="rId11" Type="http://schemas.openxmlformats.org/officeDocument/2006/relationships/image" Target="../media/image163.png"/><Relationship Id="rId5" Type="http://schemas.openxmlformats.org/officeDocument/2006/relationships/image" Target="../media/image157.png"/><Relationship Id="rId10" Type="http://schemas.openxmlformats.org/officeDocument/2006/relationships/image" Target="../media/image162.png"/><Relationship Id="rId4" Type="http://schemas.openxmlformats.org/officeDocument/2006/relationships/image" Target="../media/image156.png"/><Relationship Id="rId9" Type="http://schemas.openxmlformats.org/officeDocument/2006/relationships/image" Target="../media/image161.png"/><Relationship Id="rId14" Type="http://schemas.openxmlformats.org/officeDocument/2006/relationships/image" Target="../media/image16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13" Type="http://schemas.openxmlformats.org/officeDocument/2006/relationships/image" Target="../media/image176.png"/><Relationship Id="rId18" Type="http://schemas.openxmlformats.org/officeDocument/2006/relationships/image" Target="../media/image181.png"/><Relationship Id="rId26" Type="http://schemas.openxmlformats.org/officeDocument/2006/relationships/image" Target="../media/image189.png"/><Relationship Id="rId3" Type="http://schemas.openxmlformats.org/officeDocument/2006/relationships/image" Target="../media/image4.png"/><Relationship Id="rId21" Type="http://schemas.openxmlformats.org/officeDocument/2006/relationships/image" Target="../media/image184.png"/><Relationship Id="rId7" Type="http://schemas.openxmlformats.org/officeDocument/2006/relationships/image" Target="../media/image170.png"/><Relationship Id="rId12" Type="http://schemas.openxmlformats.org/officeDocument/2006/relationships/image" Target="../media/image175.png"/><Relationship Id="rId17" Type="http://schemas.openxmlformats.org/officeDocument/2006/relationships/image" Target="../media/image180.png"/><Relationship Id="rId25" Type="http://schemas.openxmlformats.org/officeDocument/2006/relationships/image" Target="../media/image188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79.png"/><Relationship Id="rId20" Type="http://schemas.openxmlformats.org/officeDocument/2006/relationships/image" Target="../media/image18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9.png"/><Relationship Id="rId11" Type="http://schemas.openxmlformats.org/officeDocument/2006/relationships/image" Target="../media/image174.png"/><Relationship Id="rId24" Type="http://schemas.openxmlformats.org/officeDocument/2006/relationships/image" Target="../media/image187.png"/><Relationship Id="rId5" Type="http://schemas.openxmlformats.org/officeDocument/2006/relationships/image" Target="../media/image168.png"/><Relationship Id="rId15" Type="http://schemas.openxmlformats.org/officeDocument/2006/relationships/image" Target="../media/image178.png"/><Relationship Id="rId23" Type="http://schemas.openxmlformats.org/officeDocument/2006/relationships/image" Target="../media/image186.png"/><Relationship Id="rId10" Type="http://schemas.openxmlformats.org/officeDocument/2006/relationships/image" Target="../media/image173.png"/><Relationship Id="rId19" Type="http://schemas.openxmlformats.org/officeDocument/2006/relationships/image" Target="../media/image182.png"/><Relationship Id="rId4" Type="http://schemas.openxmlformats.org/officeDocument/2006/relationships/image" Target="../media/image167.png"/><Relationship Id="rId9" Type="http://schemas.openxmlformats.org/officeDocument/2006/relationships/image" Target="../media/image172.png"/><Relationship Id="rId14" Type="http://schemas.openxmlformats.org/officeDocument/2006/relationships/image" Target="../media/image177.png"/><Relationship Id="rId22" Type="http://schemas.openxmlformats.org/officeDocument/2006/relationships/image" Target="../media/image185.png"/><Relationship Id="rId27" Type="http://schemas.openxmlformats.org/officeDocument/2006/relationships/image" Target="../media/image19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4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19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3" Type="http://schemas.openxmlformats.org/officeDocument/2006/relationships/image" Target="../media/image4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3" Type="http://schemas.openxmlformats.org/officeDocument/2006/relationships/image" Target="../media/image19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9036" y="762000"/>
            <a:ext cx="2853779" cy="342900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4897636" y="762000"/>
            <a:ext cx="3314791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b="1" kern="0" spc="168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SAMOS ARDUINO DAY 2026</a:t>
            </a:r>
            <a:endParaRPr lang="en-US" sz="1050" dirty="0"/>
          </a:p>
        </p:txBody>
      </p:sp>
      <p:sp>
        <p:nvSpPr>
          <p:cNvPr id="6" name="Text 1"/>
          <p:cNvSpPr/>
          <p:nvPr/>
        </p:nvSpPr>
        <p:spPr>
          <a:xfrm>
            <a:off x="1331565" y="2266950"/>
            <a:ext cx="9528870" cy="1714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6750"/>
              </a:lnSpc>
              <a:buNone/>
            </a:pPr>
            <a:r>
              <a:rPr lang="en-US" sz="5400" b="1" kern="0" spc="-108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Εφαρμογές </a:t>
            </a:r>
            <a:r>
              <a:rPr lang="en-US" sz="5400" b="1" kern="0" spc="-108" dirty="0">
                <a:solidFill>
                  <a:srgbClr val="FF8C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Arduino</a:t>
            </a:r>
            <a:r>
              <a:rPr lang="en-US" sz="5400" b="1" kern="0" spc="-108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
στο Διαδίκτυο των Πραγμάτων</a:t>
            </a:r>
            <a:endParaRPr lang="en-US" sz="5400" dirty="0"/>
          </a:p>
        </p:txBody>
      </p:sp>
      <p:sp>
        <p:nvSpPr>
          <p:cNvPr id="7" name="Text 2"/>
          <p:cNvSpPr/>
          <p:nvPr/>
        </p:nvSpPr>
        <p:spPr>
          <a:xfrm>
            <a:off x="3627120" y="4286250"/>
            <a:ext cx="493776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kern="0" spc="720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INTERNET OF THINGS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762000" y="5638800"/>
            <a:ext cx="473202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FF8C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Workshop &amp; Presentation</a:t>
            </a:r>
            <a:endParaRPr lang="en-US" sz="1350" dirty="0"/>
          </a:p>
        </p:txBody>
      </p:sp>
      <p:sp>
        <p:nvSpPr>
          <p:cNvPr id="9" name="Text 4"/>
          <p:cNvSpPr/>
          <p:nvPr/>
        </p:nvSpPr>
        <p:spPr>
          <a:xfrm>
            <a:off x="762000" y="5905500"/>
            <a:ext cx="211455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Σάμος, Ελλάδα</a:t>
            </a:r>
            <a:endParaRPr lang="en-US" sz="1050" dirty="0"/>
          </a:p>
        </p:txBody>
      </p:sp>
      <p:sp>
        <p:nvSpPr>
          <p:cNvPr id="10" name="Text 5"/>
          <p:cNvSpPr/>
          <p:nvPr/>
        </p:nvSpPr>
        <p:spPr>
          <a:xfrm>
            <a:off x="5829300" y="5905500"/>
            <a:ext cx="5600700" cy="1619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r">
              <a:lnSpc>
                <a:spcPts val="1500"/>
              </a:lnSpc>
              <a:buNone/>
            </a:pPr>
            <a:r>
              <a:rPr lang="en-US" sz="1050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Οικοσύστημα Arduino &amp; Συνδεσιμότητα</a:t>
            </a:r>
            <a:endParaRPr lang="en-US" sz="10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72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74" y="471881"/>
            <a:ext cx="629174" cy="62917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174" y="2257654"/>
            <a:ext cx="3476679" cy="2485238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2927" y="2509324"/>
            <a:ext cx="629174" cy="629174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4491" y="2666618"/>
            <a:ext cx="346046" cy="314587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3753" y="3775537"/>
            <a:ext cx="102241" cy="125835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8594" y="4058666"/>
            <a:ext cx="102241" cy="125835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5783" y="4341794"/>
            <a:ext cx="102241" cy="125835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57524" y="2257654"/>
            <a:ext cx="3476802" cy="2485238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81276" y="2509324"/>
            <a:ext cx="629174" cy="629174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79585" y="2666618"/>
            <a:ext cx="432557" cy="314587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6373" y="3775537"/>
            <a:ext cx="102241" cy="125835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8846" y="4058666"/>
            <a:ext cx="102241" cy="125835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2779" y="4341794"/>
            <a:ext cx="102241" cy="125835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85996" y="2257654"/>
            <a:ext cx="3476680" cy="2485238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09749" y="2509324"/>
            <a:ext cx="629174" cy="629174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94568" y="2666618"/>
            <a:ext cx="259535" cy="314587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87889" y="4058666"/>
            <a:ext cx="102241" cy="125835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64296" y="4341794"/>
            <a:ext cx="102241" cy="125835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9174" y="5568193"/>
            <a:ext cx="10933623" cy="817926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7927" y="5851321"/>
            <a:ext cx="173023" cy="251670"/>
          </a:xfrm>
          <a:prstGeom prst="rect">
            <a:avLst/>
          </a:prstGeom>
        </p:spPr>
      </p:pic>
      <p:sp>
        <p:nvSpPr>
          <p:cNvPr id="23" name="Text 0"/>
          <p:cNvSpPr/>
          <p:nvPr/>
        </p:nvSpPr>
        <p:spPr>
          <a:xfrm>
            <a:off x="629174" y="660633"/>
            <a:ext cx="16611590" cy="457257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Παράδειγμα Συστήματος IoT</a:t>
            </a:r>
            <a:endParaRPr lang="en-US" sz="3600" dirty="0"/>
          </a:p>
        </p:txBody>
      </p:sp>
      <p:sp>
        <p:nvSpPr>
          <p:cNvPr id="24" name="Text 1"/>
          <p:cNvSpPr/>
          <p:nvPr/>
        </p:nvSpPr>
        <p:spPr>
          <a:xfrm>
            <a:off x="629174" y="1180808"/>
            <a:ext cx="10933623" cy="25167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982"/>
              </a:lnSpc>
              <a:buNone/>
            </a:pPr>
            <a:r>
              <a:rPr lang="en-US" sz="1800" i="1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Case Study: Το Έξυπνο Πλυντήριο</a:t>
            </a:r>
            <a:endParaRPr lang="en-US" sz="1800" dirty="0"/>
          </a:p>
        </p:txBody>
      </p:sp>
      <p:sp>
        <p:nvSpPr>
          <p:cNvPr id="25" name="Text 2"/>
          <p:cNvSpPr/>
          <p:nvPr/>
        </p:nvSpPr>
        <p:spPr>
          <a:xfrm>
            <a:off x="-567205" y="3327251"/>
            <a:ext cx="5869439" cy="25167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982"/>
              </a:lnSpc>
              <a:buNone/>
            </a:pPr>
            <a:r>
              <a:rPr lang="en-US" sz="1800" b="1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1. Φυσική Συσκευή</a:t>
            </a:r>
            <a:endParaRPr lang="en-US" sz="1800" dirty="0"/>
          </a:p>
        </p:txBody>
      </p:sp>
      <p:sp>
        <p:nvSpPr>
          <p:cNvPr id="26" name="Text 3"/>
          <p:cNvSpPr/>
          <p:nvPr/>
        </p:nvSpPr>
        <p:spPr>
          <a:xfrm>
            <a:off x="124948" y="3704755"/>
            <a:ext cx="4485132" cy="22021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734"/>
              </a:lnSpc>
              <a:buNone/>
            </a:pPr>
            <a:r>
              <a:rPr lang="en-US" sz="135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Αισθητήρες δόνησης</a:t>
            </a:r>
            <a:endParaRPr lang="en-US" sz="1350" dirty="0"/>
          </a:p>
        </p:txBody>
      </p:sp>
      <p:sp>
        <p:nvSpPr>
          <p:cNvPr id="27" name="Text 4"/>
          <p:cNvSpPr/>
          <p:nvPr/>
        </p:nvSpPr>
        <p:spPr>
          <a:xfrm>
            <a:off x="-248813" y="3987884"/>
            <a:ext cx="5232654" cy="22021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734"/>
              </a:lnSpc>
              <a:buNone/>
            </a:pPr>
            <a:r>
              <a:rPr lang="en-US" sz="135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Μέτρηση στάθμης νερού</a:t>
            </a:r>
            <a:endParaRPr lang="en-US" sz="1350" dirty="0"/>
          </a:p>
        </p:txBody>
      </p:sp>
      <p:sp>
        <p:nvSpPr>
          <p:cNvPr id="28" name="Text 5"/>
          <p:cNvSpPr/>
          <p:nvPr/>
        </p:nvSpPr>
        <p:spPr>
          <a:xfrm>
            <a:off x="-124226" y="4271012"/>
            <a:ext cx="4983480" cy="22021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734"/>
              </a:lnSpc>
              <a:buNone/>
            </a:pPr>
            <a:r>
              <a:rPr lang="en-US" sz="135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Κατανάλωση ενέργειας</a:t>
            </a:r>
            <a:endParaRPr lang="en-US" sz="1350" dirty="0"/>
          </a:p>
        </p:txBody>
      </p:sp>
      <p:sp>
        <p:nvSpPr>
          <p:cNvPr id="29" name="Text 6"/>
          <p:cNvSpPr/>
          <p:nvPr/>
        </p:nvSpPr>
        <p:spPr>
          <a:xfrm>
            <a:off x="3327260" y="3327251"/>
            <a:ext cx="5537206" cy="25167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982"/>
              </a:lnSpc>
              <a:buNone/>
            </a:pPr>
            <a:r>
              <a:rPr lang="en-US" sz="1800" b="1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2. Συνδεσιμότητα</a:t>
            </a:r>
            <a:endParaRPr lang="en-US" sz="1800" dirty="0"/>
          </a:p>
        </p:txBody>
      </p:sp>
      <p:sp>
        <p:nvSpPr>
          <p:cNvPr id="30" name="Text 7"/>
          <p:cNvSpPr/>
          <p:nvPr/>
        </p:nvSpPr>
        <p:spPr>
          <a:xfrm>
            <a:off x="3604123" y="3704755"/>
            <a:ext cx="4983480" cy="22021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734"/>
              </a:lnSpc>
              <a:buNone/>
            </a:pPr>
            <a:r>
              <a:rPr lang="en-US" sz="135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Σύνδεση WiFi / Cloud</a:t>
            </a:r>
            <a:endParaRPr lang="en-US" sz="1350" dirty="0"/>
          </a:p>
        </p:txBody>
      </p:sp>
      <p:sp>
        <p:nvSpPr>
          <p:cNvPr id="31" name="Text 8"/>
          <p:cNvSpPr/>
          <p:nvPr/>
        </p:nvSpPr>
        <p:spPr>
          <a:xfrm>
            <a:off x="3853297" y="3987884"/>
            <a:ext cx="4485132" cy="22021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734"/>
              </a:lnSpc>
              <a:buNone/>
            </a:pPr>
            <a:r>
              <a:rPr lang="en-US" sz="135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Αποστολή δεδομένων</a:t>
            </a:r>
            <a:endParaRPr lang="en-US" sz="1350" dirty="0"/>
          </a:p>
        </p:txBody>
      </p:sp>
      <p:sp>
        <p:nvSpPr>
          <p:cNvPr id="32" name="Text 9"/>
          <p:cNvSpPr/>
          <p:nvPr/>
        </p:nvSpPr>
        <p:spPr>
          <a:xfrm>
            <a:off x="3728710" y="4271012"/>
            <a:ext cx="4734306" cy="22021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734"/>
              </a:lnSpc>
              <a:buNone/>
            </a:pPr>
            <a:r>
              <a:rPr lang="en-US" sz="135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Ασφαλής επικοινωνία</a:t>
            </a:r>
            <a:endParaRPr lang="en-US" sz="1350" dirty="0"/>
          </a:p>
        </p:txBody>
      </p:sp>
      <p:sp>
        <p:nvSpPr>
          <p:cNvPr id="33" name="Text 10"/>
          <p:cNvSpPr/>
          <p:nvPr/>
        </p:nvSpPr>
        <p:spPr>
          <a:xfrm>
            <a:off x="6391268" y="3327251"/>
            <a:ext cx="6866136" cy="25167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982"/>
              </a:lnSpc>
              <a:buNone/>
            </a:pPr>
            <a:r>
              <a:rPr lang="en-US" sz="1800" b="1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3. Έλεγχος &amp; Χρήστης</a:t>
            </a:r>
            <a:endParaRPr lang="en-US" sz="1800" dirty="0"/>
          </a:p>
        </p:txBody>
      </p:sp>
      <p:sp>
        <p:nvSpPr>
          <p:cNvPr id="34" name="Text 11"/>
          <p:cNvSpPr/>
          <p:nvPr/>
        </p:nvSpPr>
        <p:spPr>
          <a:xfrm>
            <a:off x="6834248" y="3704755"/>
            <a:ext cx="5980176" cy="22021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734"/>
              </a:lnSpc>
              <a:buNone/>
            </a:pPr>
            <a:r>
              <a:rPr lang="en-US" sz="1350" b="1" i="1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Ειδοποιήσεις ολοκλήρωσης</a:t>
            </a:r>
            <a:endParaRPr lang="en-US" sz="1350" dirty="0"/>
          </a:p>
        </p:txBody>
      </p:sp>
      <p:sp>
        <p:nvSpPr>
          <p:cNvPr id="35" name="Text 12"/>
          <p:cNvSpPr/>
          <p:nvPr/>
        </p:nvSpPr>
        <p:spPr>
          <a:xfrm>
            <a:off x="7083422" y="3987884"/>
            <a:ext cx="5481828" cy="22021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734"/>
              </a:lnSpc>
              <a:buNone/>
            </a:pPr>
            <a:r>
              <a:rPr lang="en-US" sz="135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Απομακρυσμένη εκκίνηση</a:t>
            </a:r>
            <a:endParaRPr lang="en-US" sz="1350" dirty="0"/>
          </a:p>
        </p:txBody>
      </p:sp>
      <p:sp>
        <p:nvSpPr>
          <p:cNvPr id="36" name="Text 13"/>
          <p:cNvSpPr/>
          <p:nvPr/>
        </p:nvSpPr>
        <p:spPr>
          <a:xfrm>
            <a:off x="7083422" y="4271012"/>
            <a:ext cx="5481828" cy="22021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734"/>
              </a:lnSpc>
              <a:buNone/>
            </a:pPr>
            <a:r>
              <a:rPr lang="en-US" sz="135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Προγραμματισμός πλύσης</a:t>
            </a:r>
            <a:endParaRPr lang="en-US" sz="1350" dirty="0"/>
          </a:p>
        </p:txBody>
      </p:sp>
      <p:sp>
        <p:nvSpPr>
          <p:cNvPr id="37" name="Text 14"/>
          <p:cNvSpPr/>
          <p:nvPr/>
        </p:nvSpPr>
        <p:spPr>
          <a:xfrm>
            <a:off x="1116784" y="5756945"/>
            <a:ext cx="8190449" cy="440422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734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Το IoT μετατρέπει μια παθητική οικιακή συσκευή σε ένα ενεργό, διασυνδεδεμένο σύστημα.</a:t>
            </a:r>
            <a:endParaRPr lang="en-US" sz="1500" dirty="0"/>
          </a:p>
        </p:txBody>
      </p:sp>
      <p:sp>
        <p:nvSpPr>
          <p:cNvPr id="38" name="Text 15"/>
          <p:cNvSpPr/>
          <p:nvPr/>
        </p:nvSpPr>
        <p:spPr>
          <a:xfrm>
            <a:off x="9307233" y="5819862"/>
            <a:ext cx="2066813" cy="314587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239"/>
              </a:lnSpc>
              <a:buNone/>
            </a:pPr>
            <a:r>
              <a:rPr lang="en-US" sz="1050" b="1" kern="0" spc="102" dirty="0">
                <a:solidFill>
                  <a:srgbClr val="FFFFFF">
                    <a:alpha val="5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SMART HOME CASE STUDY</a:t>
            </a:r>
            <a:endParaRPr lang="en-US" sz="10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50" y="476250"/>
            <a:ext cx="762000" cy="5715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750" y="1781175"/>
            <a:ext cx="228600" cy="3048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750" y="2314575"/>
            <a:ext cx="2543175" cy="1714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1138" y="2466975"/>
            <a:ext cx="914400" cy="9144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2325" y="2314575"/>
            <a:ext cx="2543175" cy="17145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24313" y="2466975"/>
            <a:ext cx="1219200" cy="9144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750" y="4181475"/>
            <a:ext cx="5238750" cy="10287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7250" y="4391025"/>
            <a:ext cx="590550" cy="6096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9650" y="4543425"/>
            <a:ext cx="285750" cy="3048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86500" y="1781175"/>
            <a:ext cx="285750" cy="3048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6500" y="2314575"/>
            <a:ext cx="5238750" cy="10287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13475" y="2657475"/>
            <a:ext cx="304800" cy="3429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6500" y="3495675"/>
            <a:ext cx="5238750" cy="10287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59004" y="3838575"/>
            <a:ext cx="428625" cy="3429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86500" y="4676775"/>
            <a:ext cx="5238750" cy="1031081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6750" y="6076950"/>
            <a:ext cx="10858500" cy="304800"/>
          </a:xfrm>
          <a:prstGeom prst="rect">
            <a:avLst/>
          </a:prstGeom>
        </p:spPr>
      </p:pic>
      <p:sp>
        <p:nvSpPr>
          <p:cNvPr id="19" name="Text 0"/>
          <p:cNvSpPr/>
          <p:nvPr/>
        </p:nvSpPr>
        <p:spPr>
          <a:xfrm>
            <a:off x="666750" y="676275"/>
            <a:ext cx="1316736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Πλατφόρμες Ανάπτυξης IoT</a:t>
            </a:r>
            <a:endParaRPr lang="en-US" sz="3600" dirty="0"/>
          </a:p>
        </p:txBody>
      </p:sp>
      <p:sp>
        <p:nvSpPr>
          <p:cNvPr id="20" name="Text 1"/>
          <p:cNvSpPr/>
          <p:nvPr/>
        </p:nvSpPr>
        <p:spPr>
          <a:xfrm>
            <a:off x="666750" y="1209675"/>
            <a:ext cx="109728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Συνδυασμός υλικού (Hardware) και υπηρεσιών Cloud</a:t>
            </a:r>
            <a:endParaRPr lang="en-US" sz="1500" dirty="0"/>
          </a:p>
        </p:txBody>
      </p:sp>
      <p:sp>
        <p:nvSpPr>
          <p:cNvPr id="21" name="Text 2"/>
          <p:cNvSpPr/>
          <p:nvPr/>
        </p:nvSpPr>
        <p:spPr>
          <a:xfrm>
            <a:off x="1009650" y="1781175"/>
            <a:ext cx="438912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kern="0" spc="72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HARDWARE (ΥΛΙΚΟ)</a:t>
            </a:r>
            <a:endParaRPr lang="en-US" sz="1800" dirty="0"/>
          </a:p>
        </p:txBody>
      </p:sp>
      <p:sp>
        <p:nvSpPr>
          <p:cNvPr id="22" name="Text 3"/>
          <p:cNvSpPr/>
          <p:nvPr/>
        </p:nvSpPr>
        <p:spPr>
          <a:xfrm>
            <a:off x="1457325" y="3495675"/>
            <a:ext cx="219456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Raspberry Pi</a:t>
            </a:r>
            <a:endParaRPr lang="en-US" sz="1200" dirty="0"/>
          </a:p>
        </p:txBody>
      </p:sp>
      <p:sp>
        <p:nvSpPr>
          <p:cNvPr id="23" name="Text 4"/>
          <p:cNvSpPr/>
          <p:nvPr/>
        </p:nvSpPr>
        <p:spPr>
          <a:xfrm>
            <a:off x="-256222" y="3724275"/>
            <a:ext cx="4389120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900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Υψηλή υπολογιστική ισχύς &amp; Linux</a:t>
            </a:r>
            <a:endParaRPr lang="en-US" sz="900" dirty="0"/>
          </a:p>
        </p:txBody>
      </p:sp>
      <p:sp>
        <p:nvSpPr>
          <p:cNvPr id="24" name="Text 5"/>
          <p:cNvSpPr/>
          <p:nvPr/>
        </p:nvSpPr>
        <p:spPr>
          <a:xfrm>
            <a:off x="4395788" y="3495675"/>
            <a:ext cx="115824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ESP32</a:t>
            </a:r>
            <a:endParaRPr lang="en-US" sz="1200" dirty="0"/>
          </a:p>
        </p:txBody>
      </p:sp>
      <p:sp>
        <p:nvSpPr>
          <p:cNvPr id="25" name="Text 6"/>
          <p:cNvSpPr/>
          <p:nvPr/>
        </p:nvSpPr>
        <p:spPr>
          <a:xfrm>
            <a:off x="2576513" y="3724275"/>
            <a:ext cx="4114800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900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Ενσωματωμένο Wi-Fi &amp; Bluetooth</a:t>
            </a:r>
            <a:endParaRPr lang="en-US" sz="900" dirty="0"/>
          </a:p>
        </p:txBody>
      </p:sp>
      <p:sp>
        <p:nvSpPr>
          <p:cNvPr id="26" name="Text 7"/>
          <p:cNvSpPr/>
          <p:nvPr/>
        </p:nvSpPr>
        <p:spPr>
          <a:xfrm>
            <a:off x="1676400" y="4371975"/>
            <a:ext cx="40386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Arduino Ecosystem</a:t>
            </a:r>
            <a:endParaRPr lang="en-US" sz="1350" dirty="0"/>
          </a:p>
        </p:txBody>
      </p:sp>
      <p:sp>
        <p:nvSpPr>
          <p:cNvPr id="27" name="Text 8"/>
          <p:cNvSpPr/>
          <p:nvPr/>
        </p:nvSpPr>
        <p:spPr>
          <a:xfrm>
            <a:off x="1676400" y="4638675"/>
            <a:ext cx="403860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Η πιο δημοφιλής πύλη εισόδου για makers και επαγγελματίες IoT λύσεων.</a:t>
            </a:r>
            <a:endParaRPr lang="en-US" sz="1050" dirty="0"/>
          </a:p>
        </p:txBody>
      </p:sp>
      <p:sp>
        <p:nvSpPr>
          <p:cNvPr id="28" name="Text 9"/>
          <p:cNvSpPr/>
          <p:nvPr/>
        </p:nvSpPr>
        <p:spPr>
          <a:xfrm>
            <a:off x="6686550" y="1781175"/>
            <a:ext cx="466344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kern="0" spc="72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CLOUD (ΛΟΓΙΣΜΙΚΟ)</a:t>
            </a:r>
            <a:endParaRPr lang="en-US" sz="1800" dirty="0"/>
          </a:p>
        </p:txBody>
      </p:sp>
      <p:sp>
        <p:nvSpPr>
          <p:cNvPr id="29" name="Text 10"/>
          <p:cNvSpPr/>
          <p:nvPr/>
        </p:nvSpPr>
        <p:spPr>
          <a:xfrm>
            <a:off x="7245251" y="2505075"/>
            <a:ext cx="4089499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Microsoft Azure IoT</a:t>
            </a:r>
            <a:endParaRPr lang="en-US" sz="1350" dirty="0"/>
          </a:p>
        </p:txBody>
      </p:sp>
      <p:sp>
        <p:nvSpPr>
          <p:cNvPr id="30" name="Text 11"/>
          <p:cNvSpPr/>
          <p:nvPr/>
        </p:nvSpPr>
        <p:spPr>
          <a:xfrm>
            <a:off x="7245251" y="2771775"/>
            <a:ext cx="4089499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Enterprise λύσεις, διαχείριση συσκευών σε κλίμακα και AI analytics.</a:t>
            </a:r>
            <a:endParaRPr lang="en-US" sz="1050" dirty="0"/>
          </a:p>
        </p:txBody>
      </p:sp>
      <p:sp>
        <p:nvSpPr>
          <p:cNvPr id="31" name="Text 12"/>
          <p:cNvSpPr/>
          <p:nvPr/>
        </p:nvSpPr>
        <p:spPr>
          <a:xfrm>
            <a:off x="7260134" y="3686175"/>
            <a:ext cx="4074616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Amazon AWS IoT</a:t>
            </a:r>
            <a:endParaRPr lang="en-US" sz="1350" dirty="0"/>
          </a:p>
        </p:txBody>
      </p:sp>
      <p:sp>
        <p:nvSpPr>
          <p:cNvPr id="32" name="Text 13"/>
          <p:cNvSpPr/>
          <p:nvPr/>
        </p:nvSpPr>
        <p:spPr>
          <a:xfrm>
            <a:off x="7260134" y="3952875"/>
            <a:ext cx="4074616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Ευέλικτη συνδεσιμότητα, data lake integration και serverless logic.</a:t>
            </a:r>
            <a:endParaRPr lang="en-US" sz="1050" dirty="0"/>
          </a:p>
        </p:txBody>
      </p:sp>
      <p:sp>
        <p:nvSpPr>
          <p:cNvPr id="33" name="Text 14"/>
          <p:cNvSpPr/>
          <p:nvPr/>
        </p:nvSpPr>
        <p:spPr>
          <a:xfrm>
            <a:off x="6477000" y="4867275"/>
            <a:ext cx="4857750" cy="65008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706"/>
              </a:lnSpc>
              <a:buNone/>
            </a:pPr>
            <a:r>
              <a:rPr lang="en-US" sz="1050" i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"Η επιλογή της πλατφόρμας εξαρτάται από τις απαιτήσεις ισχύος, την κατανάλωση ενέργειας και την ανάγκη για επεξεργασία δεδομένων στο cloud."</a:t>
            </a:r>
            <a:endParaRPr lang="en-US" sz="1050" dirty="0"/>
          </a:p>
        </p:txBody>
      </p:sp>
      <p:sp>
        <p:nvSpPr>
          <p:cNvPr id="34" name="Text 15"/>
          <p:cNvSpPr/>
          <p:nvPr/>
        </p:nvSpPr>
        <p:spPr>
          <a:xfrm>
            <a:off x="666750" y="6229350"/>
            <a:ext cx="3383280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9CA3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Samos Arduino Day 2026</a:t>
            </a:r>
            <a:endParaRPr lang="en-US" sz="900" dirty="0"/>
          </a:p>
        </p:txBody>
      </p:sp>
      <p:sp>
        <p:nvSpPr>
          <p:cNvPr id="35" name="Text 16"/>
          <p:cNvSpPr/>
          <p:nvPr/>
        </p:nvSpPr>
        <p:spPr>
          <a:xfrm>
            <a:off x="10039350" y="6229350"/>
            <a:ext cx="3429000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b="1" dirty="0">
                <a:solidFill>
                  <a:srgbClr val="FF8C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Hardware + Software = IoT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" y="1285875"/>
            <a:ext cx="762000" cy="1143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00" y="5381625"/>
            <a:ext cx="152400" cy="1524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4550" y="5419725"/>
            <a:ext cx="76200" cy="762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9350" y="5381625"/>
            <a:ext cx="190500" cy="1524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5419725"/>
            <a:ext cx="76200" cy="762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7600" y="5381625"/>
            <a:ext cx="190500" cy="1524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91500" y="1524000"/>
            <a:ext cx="3048000" cy="30480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96300" y="1828800"/>
            <a:ext cx="2438400" cy="2438400"/>
          </a:xfrm>
          <a:prstGeom prst="rect">
            <a:avLst/>
          </a:prstGeom>
        </p:spPr>
      </p:pic>
      <p:sp>
        <p:nvSpPr>
          <p:cNvPr id="11" name="Text 0"/>
          <p:cNvSpPr/>
          <p:nvPr/>
        </p:nvSpPr>
        <p:spPr>
          <a:xfrm>
            <a:off x="952500" y="2162175"/>
            <a:ext cx="288036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FF8C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Ενότητα</a:t>
            </a:r>
            <a:endParaRPr lang="en-US" sz="2700" dirty="0"/>
          </a:p>
        </p:txBody>
      </p:sp>
      <p:sp>
        <p:nvSpPr>
          <p:cNvPr id="12" name="Text 1"/>
          <p:cNvSpPr/>
          <p:nvPr/>
        </p:nvSpPr>
        <p:spPr>
          <a:xfrm>
            <a:off x="2505075" y="1685925"/>
            <a:ext cx="3657600" cy="914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7200"/>
              </a:lnSpc>
              <a:buNone/>
            </a:pPr>
            <a:r>
              <a:rPr lang="en-US" sz="7200" b="1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03</a:t>
            </a:r>
            <a:endParaRPr lang="en-US" sz="7200" dirty="0"/>
          </a:p>
        </p:txBody>
      </p:sp>
      <p:sp>
        <p:nvSpPr>
          <p:cNvPr id="13" name="Text 2"/>
          <p:cNvSpPr/>
          <p:nvPr/>
        </p:nvSpPr>
        <p:spPr>
          <a:xfrm>
            <a:off x="952500" y="2752725"/>
            <a:ext cx="10287000" cy="71437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5625"/>
              </a:lnSpc>
              <a:buNone/>
            </a:pPr>
            <a:r>
              <a:rPr lang="en-US" sz="4500" b="1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Arduino στο </a:t>
            </a:r>
            <a:r>
              <a:rPr lang="en-US" sz="4500" b="1" dirty="0">
                <a:solidFill>
                  <a:srgbClr val="FF8C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IoT</a:t>
            </a:r>
            <a:endParaRPr lang="en-US" sz="4500" dirty="0"/>
          </a:p>
        </p:txBody>
      </p:sp>
      <p:sp>
        <p:nvSpPr>
          <p:cNvPr id="14" name="Text 3"/>
          <p:cNvSpPr/>
          <p:nvPr/>
        </p:nvSpPr>
        <p:spPr>
          <a:xfrm>
            <a:off x="952500" y="3771900"/>
            <a:ext cx="6191250" cy="11144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925"/>
              </a:lnSpc>
              <a:buNone/>
            </a:pPr>
            <a:r>
              <a:rPr lang="en-US" sz="18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Εστίαση στη χρήση της πλατφόρμας Arduino για την υλοποίηση και ανάπτυξη προηγμένων έργων στο Διαδίκτυο των Πραγμάτων.</a:t>
            </a:r>
            <a:endParaRPr lang="en-US" sz="1800" dirty="0"/>
          </a:p>
        </p:txBody>
      </p:sp>
      <p:sp>
        <p:nvSpPr>
          <p:cNvPr id="15" name="Text 4"/>
          <p:cNvSpPr/>
          <p:nvPr/>
        </p:nvSpPr>
        <p:spPr>
          <a:xfrm>
            <a:off x="1181100" y="5343525"/>
            <a:ext cx="146304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Hardware</a:t>
            </a:r>
            <a:endParaRPr lang="en-US" sz="1200" dirty="0"/>
          </a:p>
        </p:txBody>
      </p:sp>
      <p:sp>
        <p:nvSpPr>
          <p:cNvPr id="16" name="Text 5"/>
          <p:cNvSpPr/>
          <p:nvPr/>
        </p:nvSpPr>
        <p:spPr>
          <a:xfrm>
            <a:off x="2686050" y="5343525"/>
            <a:ext cx="91440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Cloud</a:t>
            </a:r>
            <a:endParaRPr lang="en-US" sz="1200" dirty="0"/>
          </a:p>
        </p:txBody>
      </p:sp>
      <p:sp>
        <p:nvSpPr>
          <p:cNvPr id="17" name="Text 6"/>
          <p:cNvSpPr/>
          <p:nvPr/>
        </p:nvSpPr>
        <p:spPr>
          <a:xfrm>
            <a:off x="3924300" y="5343525"/>
            <a:ext cx="146304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Software</a:t>
            </a:r>
            <a:endParaRPr lang="en-US" sz="1200" dirty="0"/>
          </a:p>
        </p:txBody>
      </p:sp>
      <p:sp>
        <p:nvSpPr>
          <p:cNvPr id="18" name="Text 7"/>
          <p:cNvSpPr/>
          <p:nvPr/>
        </p:nvSpPr>
        <p:spPr>
          <a:xfrm>
            <a:off x="8355330" y="4876800"/>
            <a:ext cx="272034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50" b="1" kern="0" spc="84" dirty="0">
                <a:solidFill>
                  <a:srgbClr val="9CA3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SAMOS ARDUINO DAY</a:t>
            </a:r>
            <a:endParaRPr lang="en-US" sz="1050" dirty="0"/>
          </a:p>
        </p:txBody>
      </p:sp>
      <p:sp>
        <p:nvSpPr>
          <p:cNvPr id="19" name="Text 8"/>
          <p:cNvSpPr/>
          <p:nvPr/>
        </p:nvSpPr>
        <p:spPr>
          <a:xfrm>
            <a:off x="8882955" y="5067300"/>
            <a:ext cx="1665089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2026</a:t>
            </a:r>
            <a:endParaRPr lang="en-US" sz="13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05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735" y="470801"/>
            <a:ext cx="2643474" cy="262864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735" y="1441951"/>
            <a:ext cx="753281" cy="62773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735" y="1818591"/>
            <a:ext cx="5342610" cy="1736814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828" y="2069685"/>
            <a:ext cx="659121" cy="660102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5762" y="2226619"/>
            <a:ext cx="345254" cy="313867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21438" y="1818591"/>
            <a:ext cx="5342733" cy="1736814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72532" y="2069685"/>
            <a:ext cx="612041" cy="660102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29466" y="2226619"/>
            <a:ext cx="298174" cy="313867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7735" y="3806499"/>
            <a:ext cx="5342610" cy="1984352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8828" y="4057593"/>
            <a:ext cx="745435" cy="660102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5762" y="4214526"/>
            <a:ext cx="431568" cy="313867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21438" y="3806499"/>
            <a:ext cx="5342733" cy="1984352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72532" y="4057593"/>
            <a:ext cx="659121" cy="660102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29466" y="4214526"/>
            <a:ext cx="345254" cy="313867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27735" y="6041945"/>
            <a:ext cx="10936436" cy="345254"/>
          </a:xfrm>
          <a:prstGeom prst="rect">
            <a:avLst/>
          </a:prstGeom>
        </p:spPr>
      </p:pic>
      <p:sp>
        <p:nvSpPr>
          <p:cNvPr id="20" name="Text 0"/>
          <p:cNvSpPr/>
          <p:nvPr/>
        </p:nvSpPr>
        <p:spPr>
          <a:xfrm>
            <a:off x="721895" y="470801"/>
            <a:ext cx="5027698" cy="262864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575"/>
              </a:lnSpc>
              <a:buNone/>
            </a:pPr>
            <a:r>
              <a:rPr lang="en-US" sz="1050" b="1" kern="0" spc="102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ΕΝΟΤΗΤΑ 03: ARDUINO ΣΤΟ IOT</a:t>
            </a:r>
            <a:endParaRPr lang="en-US" sz="1050" dirty="0"/>
          </a:p>
        </p:txBody>
      </p:sp>
      <p:sp>
        <p:nvSpPr>
          <p:cNvPr id="21" name="Text 1"/>
          <p:cNvSpPr/>
          <p:nvPr/>
        </p:nvSpPr>
        <p:spPr>
          <a:xfrm>
            <a:off x="627735" y="859212"/>
            <a:ext cx="17981686" cy="457192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Γιατί να επιλέξετε Arduino;</a:t>
            </a:r>
            <a:endParaRPr lang="en-US" sz="3600" dirty="0"/>
          </a:p>
        </p:txBody>
      </p:sp>
      <p:sp>
        <p:nvSpPr>
          <p:cNvPr id="22" name="Text 2"/>
          <p:cNvSpPr/>
          <p:nvPr/>
        </p:nvSpPr>
        <p:spPr>
          <a:xfrm>
            <a:off x="1726270" y="2069685"/>
            <a:ext cx="4661911" cy="251094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977"/>
              </a:lnSpc>
              <a:buNone/>
            </a:pPr>
            <a:r>
              <a:rPr lang="en-US" sz="1800" b="1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Ευκολία Χρήσης</a:t>
            </a:r>
            <a:endParaRPr lang="en-US" sz="1800" dirty="0"/>
          </a:p>
        </p:txBody>
      </p:sp>
      <p:sp>
        <p:nvSpPr>
          <p:cNvPr id="23" name="Text 3"/>
          <p:cNvSpPr/>
          <p:nvPr/>
        </p:nvSpPr>
        <p:spPr>
          <a:xfrm>
            <a:off x="1726270" y="2383552"/>
            <a:ext cx="3992980" cy="495077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95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Απλοποιημένη γλώσσα προγραμματισμού και τεράστια βιβλιοθήκη παραδειγμάτων για γρήγορη ανάπτυξη.</a:t>
            </a:r>
            <a:endParaRPr lang="en-US" sz="1200" dirty="0"/>
          </a:p>
        </p:txBody>
      </p:sp>
      <p:sp>
        <p:nvSpPr>
          <p:cNvPr id="24" name="Text 4"/>
          <p:cNvSpPr/>
          <p:nvPr/>
        </p:nvSpPr>
        <p:spPr>
          <a:xfrm>
            <a:off x="7272893" y="2069685"/>
            <a:ext cx="4040184" cy="251094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977"/>
              </a:lnSpc>
              <a:buNone/>
            </a:pPr>
            <a:r>
              <a:rPr lang="en-US" sz="1800" b="1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Open-Source</a:t>
            </a:r>
            <a:endParaRPr lang="en-US" sz="1800" dirty="0"/>
          </a:p>
        </p:txBody>
      </p:sp>
      <p:sp>
        <p:nvSpPr>
          <p:cNvPr id="25" name="Text 5"/>
          <p:cNvSpPr/>
          <p:nvPr/>
        </p:nvSpPr>
        <p:spPr>
          <a:xfrm>
            <a:off x="7272893" y="2383552"/>
            <a:ext cx="4040184" cy="495077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95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Πλήρης πρόσβαση σε σχηματικά και κώδικα. Μεγάλη κοινότητα υποστήριξης σε όλο τον κόσμο.</a:t>
            </a:r>
            <a:endParaRPr lang="en-US" sz="1200" dirty="0"/>
          </a:p>
        </p:txBody>
      </p:sp>
      <p:sp>
        <p:nvSpPr>
          <p:cNvPr id="26" name="Text 6"/>
          <p:cNvSpPr/>
          <p:nvPr/>
        </p:nvSpPr>
        <p:spPr>
          <a:xfrm>
            <a:off x="1812584" y="4057593"/>
            <a:ext cx="5327898" cy="251094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977"/>
              </a:lnSpc>
              <a:buNone/>
            </a:pPr>
            <a:r>
              <a:rPr lang="en-US" sz="1800" b="1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Σύνδεση με Cloud</a:t>
            </a:r>
            <a:endParaRPr lang="en-US" sz="1800" dirty="0"/>
          </a:p>
        </p:txBody>
      </p:sp>
      <p:sp>
        <p:nvSpPr>
          <p:cNvPr id="27" name="Text 7"/>
          <p:cNvSpPr/>
          <p:nvPr/>
        </p:nvSpPr>
        <p:spPr>
          <a:xfrm>
            <a:off x="1812584" y="4371460"/>
            <a:ext cx="3906667" cy="74261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95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Ενσωμάτωση με το Arduino IoT Cloud για απομακρυσμένο έλεγχο και απεικόνιση δεδομένων σε πραγματικό χρόνο.</a:t>
            </a:r>
            <a:endParaRPr lang="en-US" sz="1200" dirty="0"/>
          </a:p>
        </p:txBody>
      </p:sp>
      <p:sp>
        <p:nvSpPr>
          <p:cNvPr id="28" name="Text 8"/>
          <p:cNvSpPr/>
          <p:nvPr/>
        </p:nvSpPr>
        <p:spPr>
          <a:xfrm>
            <a:off x="7319974" y="4057593"/>
            <a:ext cx="3993103" cy="251094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977"/>
              </a:lnSpc>
              <a:buNone/>
            </a:pPr>
            <a:r>
              <a:rPr lang="en-US" sz="1800" b="1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Χαμηλή Τιμή</a:t>
            </a:r>
            <a:endParaRPr lang="en-US" sz="1800" dirty="0"/>
          </a:p>
        </p:txBody>
      </p:sp>
      <p:sp>
        <p:nvSpPr>
          <p:cNvPr id="29" name="Text 9"/>
          <p:cNvSpPr/>
          <p:nvPr/>
        </p:nvSpPr>
        <p:spPr>
          <a:xfrm>
            <a:off x="7319974" y="4371460"/>
            <a:ext cx="3993103" cy="74261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95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Προσιτό κόστος για πρωτοτυποποίηση και παραγωγή, καθιστώντας το ιδανικό για εκπαιδευτικά και ερασιτεχνικά project.</a:t>
            </a:r>
            <a:endParaRPr lang="en-US" sz="1200" dirty="0"/>
          </a:p>
        </p:txBody>
      </p:sp>
      <p:sp>
        <p:nvSpPr>
          <p:cNvPr id="30" name="Text 10"/>
          <p:cNvSpPr/>
          <p:nvPr/>
        </p:nvSpPr>
        <p:spPr>
          <a:xfrm>
            <a:off x="627735" y="6230266"/>
            <a:ext cx="4791401" cy="156933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236"/>
              </a:lnSpc>
              <a:buNone/>
            </a:pPr>
            <a:r>
              <a:rPr lang="en-US" sz="1050" b="1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Samos Arduino Day 2026</a:t>
            </a:r>
            <a:endParaRPr lang="en-US" sz="10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03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99" y="317133"/>
            <a:ext cx="11240505" cy="710948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699" y="1281787"/>
            <a:ext cx="6451178" cy="887972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266" y="1440353"/>
            <a:ext cx="285420" cy="253706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266" y="1852626"/>
            <a:ext cx="95140" cy="9514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64715" y="1852626"/>
            <a:ext cx="95140" cy="9514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5699" y="2360039"/>
            <a:ext cx="6451178" cy="887972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4266" y="2518605"/>
            <a:ext cx="198208" cy="253707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4266" y="2930878"/>
            <a:ext cx="95140" cy="9514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64715" y="2930878"/>
            <a:ext cx="95140" cy="9514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5699" y="3438291"/>
            <a:ext cx="6451178" cy="1236818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4266" y="3596857"/>
            <a:ext cx="229921" cy="253706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4266" y="4009130"/>
            <a:ext cx="95140" cy="9514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64715" y="4009130"/>
            <a:ext cx="95140" cy="9514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34266" y="4357976"/>
            <a:ext cx="95140" cy="9514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180584" y="1281787"/>
            <a:ext cx="4535620" cy="415407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307437" y="1408640"/>
            <a:ext cx="4281914" cy="3386385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180584" y="5752990"/>
            <a:ext cx="4535620" cy="686791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75699" y="6636255"/>
            <a:ext cx="103068" cy="114341"/>
          </a:xfrm>
          <a:prstGeom prst="rect">
            <a:avLst/>
          </a:prstGeom>
        </p:spPr>
      </p:pic>
      <p:sp>
        <p:nvSpPr>
          <p:cNvPr id="21" name="Text 0"/>
          <p:cNvSpPr/>
          <p:nvPr/>
        </p:nvSpPr>
        <p:spPr>
          <a:xfrm>
            <a:off x="634266" y="317133"/>
            <a:ext cx="15819129" cy="45724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Διαθέσιμοι Τύποι Arduino</a:t>
            </a:r>
            <a:endParaRPr lang="en-US" sz="3600" dirty="0"/>
          </a:p>
        </p:txBody>
      </p:sp>
      <p:sp>
        <p:nvSpPr>
          <p:cNvPr id="22" name="Text 1"/>
          <p:cNvSpPr/>
          <p:nvPr/>
        </p:nvSpPr>
        <p:spPr>
          <a:xfrm>
            <a:off x="634266" y="806087"/>
            <a:ext cx="12633337" cy="221993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748"/>
              </a:lnSpc>
              <a:buNone/>
            </a:pPr>
            <a:r>
              <a:rPr lang="en-US" sz="1500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Εξερευνώντας την πολυμορφία του οικοσυστήματος</a:t>
            </a:r>
            <a:endParaRPr lang="en-US" sz="1500" dirty="0"/>
          </a:p>
        </p:txBody>
      </p:sp>
      <p:sp>
        <p:nvSpPr>
          <p:cNvPr id="23" name="Text 2"/>
          <p:cNvSpPr/>
          <p:nvPr/>
        </p:nvSpPr>
        <p:spPr>
          <a:xfrm>
            <a:off x="1014825" y="1440353"/>
            <a:ext cx="5273034" cy="253706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998"/>
              </a:lnSpc>
              <a:buNone/>
            </a:pPr>
            <a:r>
              <a:rPr lang="en-US" sz="1800" b="1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Entry &amp; Standard</a:t>
            </a:r>
            <a:endParaRPr lang="en-US" sz="1800" dirty="0"/>
          </a:p>
        </p:txBody>
      </p:sp>
      <p:sp>
        <p:nvSpPr>
          <p:cNvPr id="24" name="Text 3"/>
          <p:cNvSpPr/>
          <p:nvPr/>
        </p:nvSpPr>
        <p:spPr>
          <a:xfrm>
            <a:off x="792832" y="1789200"/>
            <a:ext cx="2718911" cy="221993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748"/>
              </a:lnSpc>
              <a:buNone/>
            </a:pPr>
            <a:r>
              <a:rPr lang="en-US" sz="1350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Arduino Uno</a:t>
            </a:r>
            <a:endParaRPr lang="en-US" sz="1350" dirty="0"/>
          </a:p>
        </p:txBody>
      </p:sp>
      <p:sp>
        <p:nvSpPr>
          <p:cNvPr id="25" name="Text 4"/>
          <p:cNvSpPr/>
          <p:nvPr/>
        </p:nvSpPr>
        <p:spPr>
          <a:xfrm>
            <a:off x="3923281" y="1789200"/>
            <a:ext cx="3954780" cy="221993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748"/>
              </a:lnSpc>
              <a:buNone/>
            </a:pPr>
            <a:r>
              <a:rPr lang="en-US" sz="1350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Arduino Leonardo</a:t>
            </a:r>
            <a:endParaRPr lang="en-US" sz="1350" dirty="0"/>
          </a:p>
        </p:txBody>
      </p:sp>
      <p:sp>
        <p:nvSpPr>
          <p:cNvPr id="26" name="Text 5"/>
          <p:cNvSpPr/>
          <p:nvPr/>
        </p:nvSpPr>
        <p:spPr>
          <a:xfrm>
            <a:off x="927614" y="2518605"/>
            <a:ext cx="6261728" cy="253707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998"/>
              </a:lnSpc>
              <a:buNone/>
            </a:pPr>
            <a:r>
              <a:rPr lang="en-US" sz="1800" b="1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Power &amp; Performance</a:t>
            </a:r>
            <a:endParaRPr lang="en-US" sz="1800" dirty="0"/>
          </a:p>
        </p:txBody>
      </p:sp>
      <p:sp>
        <p:nvSpPr>
          <p:cNvPr id="27" name="Text 6"/>
          <p:cNvSpPr/>
          <p:nvPr/>
        </p:nvSpPr>
        <p:spPr>
          <a:xfrm>
            <a:off x="792832" y="2867452"/>
            <a:ext cx="2966085" cy="221993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748"/>
              </a:lnSpc>
              <a:buNone/>
            </a:pPr>
            <a:r>
              <a:rPr lang="en-US" sz="1350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Arduino Mega</a:t>
            </a:r>
            <a:endParaRPr lang="en-US" sz="1350" dirty="0"/>
          </a:p>
        </p:txBody>
      </p:sp>
      <p:sp>
        <p:nvSpPr>
          <p:cNvPr id="28" name="Text 7"/>
          <p:cNvSpPr/>
          <p:nvPr/>
        </p:nvSpPr>
        <p:spPr>
          <a:xfrm>
            <a:off x="3923281" y="2867452"/>
            <a:ext cx="2718911" cy="221993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748"/>
              </a:lnSpc>
              <a:buNone/>
            </a:pPr>
            <a:r>
              <a:rPr lang="en-US" sz="1350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Arduino Due</a:t>
            </a:r>
            <a:endParaRPr lang="en-US" sz="1350" dirty="0"/>
          </a:p>
        </p:txBody>
      </p:sp>
      <p:sp>
        <p:nvSpPr>
          <p:cNvPr id="29" name="Text 8"/>
          <p:cNvSpPr/>
          <p:nvPr/>
        </p:nvSpPr>
        <p:spPr>
          <a:xfrm>
            <a:off x="959327" y="3596857"/>
            <a:ext cx="6261728" cy="253706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998"/>
              </a:lnSpc>
              <a:buNone/>
            </a:pPr>
            <a:r>
              <a:rPr lang="en-US" sz="1800" b="1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Compact &amp; IoT Ready</a:t>
            </a:r>
            <a:endParaRPr lang="en-US" sz="1800" dirty="0"/>
          </a:p>
        </p:txBody>
      </p:sp>
      <p:sp>
        <p:nvSpPr>
          <p:cNvPr id="30" name="Text 9"/>
          <p:cNvSpPr/>
          <p:nvPr/>
        </p:nvSpPr>
        <p:spPr>
          <a:xfrm>
            <a:off x="792832" y="3945704"/>
            <a:ext cx="2966085" cy="221993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748"/>
              </a:lnSpc>
              <a:buNone/>
            </a:pPr>
            <a:r>
              <a:rPr lang="en-US" sz="1350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Arduino Nano</a:t>
            </a:r>
            <a:endParaRPr lang="en-US" sz="1350" dirty="0"/>
          </a:p>
        </p:txBody>
      </p:sp>
      <p:sp>
        <p:nvSpPr>
          <p:cNvPr id="31" name="Text 10"/>
          <p:cNvSpPr/>
          <p:nvPr/>
        </p:nvSpPr>
        <p:spPr>
          <a:xfrm>
            <a:off x="3923281" y="3945704"/>
            <a:ext cx="3213259" cy="221993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748"/>
              </a:lnSpc>
              <a:buNone/>
            </a:pPr>
            <a:r>
              <a:rPr lang="en-US" sz="1350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Arduino Micro</a:t>
            </a:r>
            <a:endParaRPr lang="en-US" sz="1350" dirty="0"/>
          </a:p>
        </p:txBody>
      </p:sp>
      <p:sp>
        <p:nvSpPr>
          <p:cNvPr id="32" name="Text 11"/>
          <p:cNvSpPr/>
          <p:nvPr/>
        </p:nvSpPr>
        <p:spPr>
          <a:xfrm>
            <a:off x="792832" y="4294550"/>
            <a:ext cx="4449127" cy="221993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748"/>
              </a:lnSpc>
              <a:buNone/>
            </a:pPr>
            <a:r>
              <a:rPr lang="en-US" sz="1350" b="1" dirty="0">
                <a:solidFill>
                  <a:srgbClr val="FF8C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Arduino MKR Series</a:t>
            </a:r>
            <a:endParaRPr lang="en-US" sz="1350" dirty="0"/>
          </a:p>
        </p:txBody>
      </p:sp>
      <p:sp>
        <p:nvSpPr>
          <p:cNvPr id="33" name="Text 12"/>
          <p:cNvSpPr/>
          <p:nvPr/>
        </p:nvSpPr>
        <p:spPr>
          <a:xfrm>
            <a:off x="6756953" y="4961520"/>
            <a:ext cx="5382881" cy="158566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249"/>
              </a:lnSpc>
              <a:buNone/>
            </a:pPr>
            <a:r>
              <a:rPr lang="en-US" sz="1050" b="1" kern="0" spc="50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ΠΑΡΑΔΕΙΓΜΑ: ARDUINO MKR ZERO</a:t>
            </a:r>
            <a:endParaRPr lang="en-US" sz="1050" dirty="0"/>
          </a:p>
        </p:txBody>
      </p:sp>
      <p:sp>
        <p:nvSpPr>
          <p:cNvPr id="34" name="Text 13"/>
          <p:cNvSpPr/>
          <p:nvPr/>
        </p:nvSpPr>
        <p:spPr>
          <a:xfrm>
            <a:off x="6152736" y="5182151"/>
            <a:ext cx="6591315" cy="126853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999"/>
              </a:lnSpc>
              <a:buNone/>
            </a:pPr>
            <a:r>
              <a:rPr lang="en-US" sz="900" dirty="0">
                <a:solidFill>
                  <a:srgbClr val="9CA3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Σύγχρονη αρχιτεκτονική για IoT εφαρμογές</a:t>
            </a:r>
            <a:endParaRPr lang="en-US" sz="900" dirty="0"/>
          </a:p>
        </p:txBody>
      </p:sp>
      <p:sp>
        <p:nvSpPr>
          <p:cNvPr id="35" name="Text 14"/>
          <p:cNvSpPr/>
          <p:nvPr/>
        </p:nvSpPr>
        <p:spPr>
          <a:xfrm>
            <a:off x="7307437" y="5879843"/>
            <a:ext cx="4281914" cy="43308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706"/>
              </a:lnSpc>
              <a:buNone/>
            </a:pPr>
            <a:r>
              <a:rPr lang="en-US" sz="1050" i="1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"Η επιλογή της πλακέτας εξαρτάται από τις ανάγκες σε μνήμη, ταχύτητα επεξεργασίας και επιλογές συνδεσιμότητας."</a:t>
            </a:r>
            <a:endParaRPr lang="en-US" sz="1050" dirty="0"/>
          </a:p>
        </p:txBody>
      </p:sp>
      <p:sp>
        <p:nvSpPr>
          <p:cNvPr id="36" name="Text 15"/>
          <p:cNvSpPr/>
          <p:nvPr/>
        </p:nvSpPr>
        <p:spPr>
          <a:xfrm>
            <a:off x="642194" y="6630060"/>
            <a:ext cx="2966092" cy="126853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999"/>
              </a:lnSpc>
              <a:buNone/>
            </a:pPr>
            <a:r>
              <a:rPr lang="en-US" sz="900" dirty="0">
                <a:solidFill>
                  <a:srgbClr val="9CA3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Hardware Ecosystem</a:t>
            </a:r>
            <a:endParaRPr lang="en-US" sz="900" dirty="0"/>
          </a:p>
        </p:txBody>
      </p:sp>
      <p:sp>
        <p:nvSpPr>
          <p:cNvPr id="37" name="Text 16"/>
          <p:cNvSpPr/>
          <p:nvPr/>
        </p:nvSpPr>
        <p:spPr>
          <a:xfrm>
            <a:off x="10154324" y="6630060"/>
            <a:ext cx="4064644" cy="126853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999"/>
              </a:lnSpc>
              <a:buNone/>
            </a:pPr>
            <a:r>
              <a:rPr lang="en-US" sz="900" b="1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SAMOS ARDUINO DAY 2026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47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958" y="458218"/>
            <a:ext cx="610958" cy="61096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58" y="2044083"/>
            <a:ext cx="5301729" cy="1167263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245" y="2227370"/>
            <a:ext cx="229109" cy="244383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958" y="3394633"/>
            <a:ext cx="5301729" cy="1167263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4245" y="3577921"/>
            <a:ext cx="282568" cy="244383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0958" y="4745184"/>
            <a:ext cx="5301729" cy="1167263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4245" y="4928471"/>
            <a:ext cx="229109" cy="244383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80539" y="2115202"/>
            <a:ext cx="3299171" cy="2535474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02731" y="2237394"/>
            <a:ext cx="3054788" cy="2291091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79260" y="4833964"/>
            <a:ext cx="2589769" cy="610361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91220" y="4833964"/>
            <a:ext cx="2589768" cy="610361"/>
          </a:xfrm>
          <a:prstGeom prst="rect">
            <a:avLst/>
          </a:prstGeom>
        </p:spPr>
      </p:pic>
      <p:sp>
        <p:nvSpPr>
          <p:cNvPr id="14" name="Text 0"/>
          <p:cNvSpPr/>
          <p:nvPr/>
        </p:nvSpPr>
        <p:spPr>
          <a:xfrm>
            <a:off x="610958" y="672053"/>
            <a:ext cx="13001251" cy="457144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Η Σειρά Arduino MKR</a:t>
            </a:r>
            <a:endParaRPr lang="en-US" sz="3600" dirty="0"/>
          </a:p>
        </p:txBody>
      </p:sp>
      <p:sp>
        <p:nvSpPr>
          <p:cNvPr id="15" name="Text 1"/>
          <p:cNvSpPr/>
          <p:nvPr/>
        </p:nvSpPr>
        <p:spPr>
          <a:xfrm>
            <a:off x="610958" y="1190293"/>
            <a:ext cx="13400381" cy="21383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684"/>
              </a:lnSpc>
              <a:buNone/>
            </a:pPr>
            <a:r>
              <a:rPr lang="en-US" sz="1500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Επαγγελματικές λύσεις για το Internet of Things</a:t>
            </a:r>
            <a:endParaRPr lang="en-US" sz="1500" dirty="0"/>
          </a:p>
        </p:txBody>
      </p:sp>
      <p:sp>
        <p:nvSpPr>
          <p:cNvPr id="16" name="Text 2"/>
          <p:cNvSpPr/>
          <p:nvPr/>
        </p:nvSpPr>
        <p:spPr>
          <a:xfrm>
            <a:off x="1145546" y="2227370"/>
            <a:ext cx="6956798" cy="244383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924"/>
              </a:lnSpc>
              <a:buNone/>
            </a:pPr>
            <a:r>
              <a:rPr lang="en-US" sz="1800" b="1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Επεξεργαστής SAMD21</a:t>
            </a:r>
            <a:endParaRPr lang="en-US" sz="1800" dirty="0"/>
          </a:p>
        </p:txBody>
      </p:sp>
      <p:sp>
        <p:nvSpPr>
          <p:cNvPr id="17" name="Text 3"/>
          <p:cNvSpPr/>
          <p:nvPr/>
        </p:nvSpPr>
        <p:spPr>
          <a:xfrm>
            <a:off x="794245" y="2532849"/>
            <a:ext cx="4935153" cy="49521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95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Βασισμένο στον 32-bit ARM Cortex-M0+, προσφέροντας υψηλή υπολογιστική ισχύ σε μικρό μέγεθος.</a:t>
            </a:r>
            <a:endParaRPr lang="en-US" sz="1200" dirty="0"/>
          </a:p>
        </p:txBody>
      </p:sp>
      <p:sp>
        <p:nvSpPr>
          <p:cNvPr id="18" name="Text 4"/>
          <p:cNvSpPr/>
          <p:nvPr/>
        </p:nvSpPr>
        <p:spPr>
          <a:xfrm>
            <a:off x="1199004" y="3577921"/>
            <a:ext cx="7184890" cy="244383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924"/>
              </a:lnSpc>
              <a:buNone/>
            </a:pPr>
            <a:r>
              <a:rPr lang="en-US" sz="1800" b="1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Συνδεσιμότητα &amp; Cloud</a:t>
            </a:r>
            <a:endParaRPr lang="en-US" sz="1800" dirty="0"/>
          </a:p>
        </p:txBody>
      </p:sp>
      <p:sp>
        <p:nvSpPr>
          <p:cNvPr id="19" name="Text 5"/>
          <p:cNvSpPr/>
          <p:nvPr/>
        </p:nvSpPr>
        <p:spPr>
          <a:xfrm>
            <a:off x="794245" y="3883400"/>
            <a:ext cx="4935153" cy="49521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95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Ενσωματωμένο WiFi και άμεση υποστήριξη για το </a:t>
            </a:r>
            <a:r>
              <a:rPr lang="en-US" sz="1200" b="1" dirty="0">
                <a:solidFill>
                  <a:srgbClr val="FF8C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Arduino IoT Cloud</a:t>
            </a:r>
            <a:r>
              <a:rPr lang="en-US" sz="12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για απομακρυσμένο έλεγχο.</a:t>
            </a:r>
            <a:endParaRPr lang="en-US" sz="1200" dirty="0"/>
          </a:p>
        </p:txBody>
      </p:sp>
      <p:sp>
        <p:nvSpPr>
          <p:cNvPr id="20" name="Text 6"/>
          <p:cNvSpPr/>
          <p:nvPr/>
        </p:nvSpPr>
        <p:spPr>
          <a:xfrm>
            <a:off x="1145546" y="4928471"/>
            <a:ext cx="8211303" cy="244383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924"/>
              </a:lnSpc>
              <a:buNone/>
            </a:pPr>
            <a:r>
              <a:rPr lang="en-US" sz="1800" b="1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Ενεργειακή Αποδοτικότητα</a:t>
            </a:r>
            <a:endParaRPr lang="en-US" sz="1800" dirty="0"/>
          </a:p>
        </p:txBody>
      </p:sp>
      <p:sp>
        <p:nvSpPr>
          <p:cNvPr id="21" name="Text 7"/>
          <p:cNvSpPr/>
          <p:nvPr/>
        </p:nvSpPr>
        <p:spPr>
          <a:xfrm>
            <a:off x="794245" y="5233950"/>
            <a:ext cx="4935153" cy="49521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95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Βελτιστοποιημένο για χαμηλή κατανάλωση, ιδανικό για εφαρμογές που λειτουργούν με μπαταρία.</a:t>
            </a:r>
            <a:endParaRPr lang="en-US" sz="1200" dirty="0"/>
          </a:p>
        </p:txBody>
      </p:sp>
      <p:sp>
        <p:nvSpPr>
          <p:cNvPr id="22" name="Text 8"/>
          <p:cNvSpPr/>
          <p:nvPr/>
        </p:nvSpPr>
        <p:spPr>
          <a:xfrm>
            <a:off x="6205590" y="4956156"/>
            <a:ext cx="2737110" cy="12219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962"/>
              </a:lnSpc>
              <a:buNone/>
            </a:pPr>
            <a:r>
              <a:rPr lang="en-US" sz="900" kern="0" spc="45" dirty="0">
                <a:solidFill>
                  <a:srgbClr val="FFFFFF">
                    <a:alpha val="7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ΤΑΣΗ ΛΕΙΤΟΥΡΓΙΑΣ</a:t>
            </a:r>
            <a:endParaRPr lang="en-US" sz="900" dirty="0"/>
          </a:p>
        </p:txBody>
      </p:sp>
      <p:sp>
        <p:nvSpPr>
          <p:cNvPr id="23" name="Text 9"/>
          <p:cNvSpPr/>
          <p:nvPr/>
        </p:nvSpPr>
        <p:spPr>
          <a:xfrm>
            <a:off x="6813780" y="5070710"/>
            <a:ext cx="1520611" cy="229109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84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3.3V</a:t>
            </a:r>
            <a:endParaRPr lang="en-US" sz="1500" dirty="0"/>
          </a:p>
        </p:txBody>
      </p:sp>
      <p:sp>
        <p:nvSpPr>
          <p:cNvPr id="24" name="Text 10"/>
          <p:cNvSpPr/>
          <p:nvPr/>
        </p:nvSpPr>
        <p:spPr>
          <a:xfrm>
            <a:off x="9113412" y="4956156"/>
            <a:ext cx="2345385" cy="12219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962"/>
              </a:lnSpc>
              <a:buNone/>
            </a:pPr>
            <a:r>
              <a:rPr lang="en-US" sz="900" kern="0" spc="45" dirty="0">
                <a:solidFill>
                  <a:srgbClr val="FFFFFF">
                    <a:alpha val="7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FORM FACTOR</a:t>
            </a:r>
            <a:endParaRPr lang="en-US" sz="900" dirty="0"/>
          </a:p>
        </p:txBody>
      </p:sp>
      <p:sp>
        <p:nvSpPr>
          <p:cNvPr id="25" name="Text 11"/>
          <p:cNvSpPr/>
          <p:nvPr/>
        </p:nvSpPr>
        <p:spPr>
          <a:xfrm>
            <a:off x="8860473" y="5070710"/>
            <a:ext cx="2851145" cy="229109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84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MKR Series</a:t>
            </a:r>
            <a:endParaRPr lang="en-US" sz="1500" dirty="0"/>
          </a:p>
        </p:txBody>
      </p:sp>
      <p:sp>
        <p:nvSpPr>
          <p:cNvPr id="26" name="Text 12"/>
          <p:cNvSpPr/>
          <p:nvPr/>
        </p:nvSpPr>
        <p:spPr>
          <a:xfrm>
            <a:off x="2177656" y="5688708"/>
            <a:ext cx="13504939" cy="15274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203"/>
              </a:lnSpc>
              <a:buNone/>
            </a:pPr>
            <a:r>
              <a:rPr lang="en-US" sz="1050" i="1" dirty="0">
                <a:solidFill>
                  <a:srgbClr val="9CA3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* Η σειρά MKR περιλαμβάνει εκδόσεις για WiFi, LoRa, Sigfox και GSM.</a:t>
            </a:r>
            <a:endParaRPr lang="en-US" sz="1050" dirty="0"/>
          </a:p>
        </p:txBody>
      </p:sp>
      <p:sp>
        <p:nvSpPr>
          <p:cNvPr id="27" name="Text 13"/>
          <p:cNvSpPr/>
          <p:nvPr/>
        </p:nvSpPr>
        <p:spPr>
          <a:xfrm>
            <a:off x="9454689" y="6247042"/>
            <a:ext cx="4922983" cy="15274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203"/>
              </a:lnSpc>
              <a:buNone/>
            </a:pPr>
            <a:r>
              <a:rPr lang="en-US" sz="1050" b="1" kern="0" spc="105" dirty="0">
                <a:solidFill>
                  <a:srgbClr val="FF8C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SAMOS ARDUINO DAY 2026</a:t>
            </a:r>
            <a:endParaRPr lang="en-US" sz="10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626" y="-8626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381000"/>
            <a:ext cx="6886575" cy="6858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" y="1371600"/>
            <a:ext cx="3082826" cy="7620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900" y="1524000"/>
            <a:ext cx="457200" cy="4572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250" y="1619250"/>
            <a:ext cx="190500" cy="2667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6726" y="1371600"/>
            <a:ext cx="3082975" cy="7620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9126" y="1524000"/>
            <a:ext cx="457200" cy="4572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8663" y="1619250"/>
            <a:ext cx="238125" cy="2667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" y="2286000"/>
            <a:ext cx="3082826" cy="7620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3900" y="2438400"/>
            <a:ext cx="457200" cy="4572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1063" y="2533650"/>
            <a:ext cx="142875" cy="2667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06726" y="2286000"/>
            <a:ext cx="3082975" cy="7620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59126" y="2438400"/>
            <a:ext cx="457200" cy="4572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78188" y="2533650"/>
            <a:ext cx="219075" cy="2667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1500" y="3543300"/>
            <a:ext cx="6318200" cy="9525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00100" y="3848100"/>
            <a:ext cx="361950" cy="3429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597301" y="3829050"/>
            <a:ext cx="9525" cy="3810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1500" y="5019675"/>
            <a:ext cx="126802" cy="13335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71500" y="5295900"/>
            <a:ext cx="1133475" cy="3429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781175" y="5295900"/>
            <a:ext cx="962025" cy="34290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819400" y="5295900"/>
            <a:ext cx="2162175" cy="342900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71500" y="5715000"/>
            <a:ext cx="2085975" cy="342900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194500" y="1371600"/>
            <a:ext cx="4426000" cy="4686300"/>
          </a:xfrm>
          <a:prstGeom prst="rect">
            <a:avLst/>
          </a:prstGeom>
        </p:spPr>
      </p:pic>
      <p:pic>
        <p:nvPicPr>
          <p:cNvPr id="26" name="Image 24" descr="preencoded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346900" y="2360265"/>
            <a:ext cx="4121200" cy="2404021"/>
          </a:xfrm>
          <a:prstGeom prst="rect">
            <a:avLst/>
          </a:prstGeom>
        </p:spPr>
      </p:pic>
      <p:pic>
        <p:nvPicPr>
          <p:cNvPr id="27" name="Image 25" descr="preencoded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71500" y="6057900"/>
            <a:ext cx="11049000" cy="419100"/>
          </a:xfrm>
          <a:prstGeom prst="rect">
            <a:avLst/>
          </a:prstGeom>
        </p:spPr>
      </p:pic>
      <p:pic>
        <p:nvPicPr>
          <p:cNvPr id="28" name="Image 26" descr="preencoded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71500" y="6324600"/>
            <a:ext cx="114300" cy="114300"/>
          </a:xfrm>
          <a:prstGeom prst="rect">
            <a:avLst/>
          </a:prstGeom>
        </p:spPr>
      </p:pic>
      <p:sp>
        <p:nvSpPr>
          <p:cNvPr id="29" name="Text 0"/>
          <p:cNvSpPr/>
          <p:nvPr/>
        </p:nvSpPr>
        <p:spPr>
          <a:xfrm>
            <a:off x="800100" y="381000"/>
            <a:ext cx="1577340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ESP32 – Το «Swiss Army Knife» του IoT</a:t>
            </a:r>
            <a:endParaRPr lang="en-US" sz="2700" dirty="0"/>
          </a:p>
        </p:txBody>
      </p:sp>
      <p:sp>
        <p:nvSpPr>
          <p:cNvPr id="30" name="Text 1"/>
          <p:cNvSpPr/>
          <p:nvPr/>
        </p:nvSpPr>
        <p:spPr>
          <a:xfrm>
            <a:off x="800100" y="800100"/>
            <a:ext cx="740664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FF8C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Ισχύς, Συνδεσιμότητα &amp; Χαμηλό Κόστος</a:t>
            </a:r>
            <a:endParaRPr lang="en-US" sz="1350" dirty="0"/>
          </a:p>
        </p:txBody>
      </p:sp>
      <p:sp>
        <p:nvSpPr>
          <p:cNvPr id="31" name="Text 2"/>
          <p:cNvSpPr/>
          <p:nvPr/>
        </p:nvSpPr>
        <p:spPr>
          <a:xfrm>
            <a:off x="7734300" y="438150"/>
            <a:ext cx="3886200" cy="14287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r">
              <a:lnSpc>
                <a:spcPts val="1200"/>
              </a:lnSpc>
              <a:buNone/>
            </a:pPr>
            <a:r>
              <a:rPr lang="en-US" sz="900" b="1" kern="0" spc="72" dirty="0">
                <a:solidFill>
                  <a:srgbClr val="9CA3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ΕΝΟΤΗΤΑ 03: ARDUINO ΣΤΟ IOT</a:t>
            </a:r>
            <a:endParaRPr lang="en-US" sz="900" dirty="0"/>
          </a:p>
        </p:txBody>
      </p:sp>
      <p:sp>
        <p:nvSpPr>
          <p:cNvPr id="32" name="Text 3"/>
          <p:cNvSpPr/>
          <p:nvPr/>
        </p:nvSpPr>
        <p:spPr>
          <a:xfrm>
            <a:off x="1333500" y="1581150"/>
            <a:ext cx="2028825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b="1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ΕΠΕΞΕΡΓΑΣΤΗΣ</a:t>
            </a:r>
            <a:endParaRPr lang="en-US" sz="900" dirty="0"/>
          </a:p>
        </p:txBody>
      </p:sp>
      <p:sp>
        <p:nvSpPr>
          <p:cNvPr id="33" name="Text 4"/>
          <p:cNvSpPr/>
          <p:nvPr/>
        </p:nvSpPr>
        <p:spPr>
          <a:xfrm>
            <a:off x="1333500" y="1733550"/>
            <a:ext cx="474726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b="1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Dual-core Xtensa LX6 240MHz</a:t>
            </a:r>
            <a:endParaRPr lang="en-US" sz="1050" dirty="0"/>
          </a:p>
        </p:txBody>
      </p:sp>
      <p:sp>
        <p:nvSpPr>
          <p:cNvPr id="34" name="Text 5"/>
          <p:cNvSpPr/>
          <p:nvPr/>
        </p:nvSpPr>
        <p:spPr>
          <a:xfrm>
            <a:off x="4568726" y="1581150"/>
            <a:ext cx="1783080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b="1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ΣΥΝΔΕΣΙΜΟΤΗΤΑ</a:t>
            </a:r>
            <a:endParaRPr lang="en-US" sz="900" dirty="0"/>
          </a:p>
        </p:txBody>
      </p:sp>
      <p:sp>
        <p:nvSpPr>
          <p:cNvPr id="35" name="Text 6"/>
          <p:cNvSpPr/>
          <p:nvPr/>
        </p:nvSpPr>
        <p:spPr>
          <a:xfrm>
            <a:off x="4568726" y="1733550"/>
            <a:ext cx="421386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b="1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Wi-Fi &amp; Bluetooth 4.2/BLE</a:t>
            </a:r>
            <a:endParaRPr lang="en-US" sz="1050" dirty="0"/>
          </a:p>
        </p:txBody>
      </p:sp>
      <p:sp>
        <p:nvSpPr>
          <p:cNvPr id="36" name="Text 7"/>
          <p:cNvSpPr/>
          <p:nvPr/>
        </p:nvSpPr>
        <p:spPr>
          <a:xfrm>
            <a:off x="1333500" y="2495550"/>
            <a:ext cx="1809750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b="1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ΠΕΡΙΦΕΡΕΙΑΚΑ</a:t>
            </a:r>
            <a:endParaRPr lang="en-US" sz="900" dirty="0"/>
          </a:p>
        </p:txBody>
      </p:sp>
      <p:sp>
        <p:nvSpPr>
          <p:cNvPr id="37" name="Text 8"/>
          <p:cNvSpPr/>
          <p:nvPr/>
        </p:nvSpPr>
        <p:spPr>
          <a:xfrm>
            <a:off x="1333500" y="2647950"/>
            <a:ext cx="464058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b="1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34 GPIO, ADC, DAC, I2C, SPI</a:t>
            </a:r>
            <a:endParaRPr lang="en-US" sz="1050" dirty="0"/>
          </a:p>
        </p:txBody>
      </p:sp>
      <p:sp>
        <p:nvSpPr>
          <p:cNvPr id="38" name="Text 9"/>
          <p:cNvSpPr/>
          <p:nvPr/>
        </p:nvSpPr>
        <p:spPr>
          <a:xfrm>
            <a:off x="4568726" y="2495550"/>
            <a:ext cx="1371600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b="1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ΚΑΤΑΝΑΛΩΣΗ</a:t>
            </a:r>
            <a:endParaRPr lang="en-US" sz="900" dirty="0"/>
          </a:p>
        </p:txBody>
      </p:sp>
      <p:sp>
        <p:nvSpPr>
          <p:cNvPr id="39" name="Text 10"/>
          <p:cNvSpPr/>
          <p:nvPr/>
        </p:nvSpPr>
        <p:spPr>
          <a:xfrm>
            <a:off x="4568726" y="2647950"/>
            <a:ext cx="277368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b="1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Deep Sleep ~10μA</a:t>
            </a:r>
            <a:endParaRPr lang="en-US" sz="1050" dirty="0"/>
          </a:p>
        </p:txBody>
      </p:sp>
      <p:sp>
        <p:nvSpPr>
          <p:cNvPr id="40" name="Text 11"/>
          <p:cNvSpPr/>
          <p:nvPr/>
        </p:nvSpPr>
        <p:spPr>
          <a:xfrm>
            <a:off x="1314450" y="3810000"/>
            <a:ext cx="2247900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b="1" dirty="0">
                <a:solidFill>
                  <a:srgbClr val="FFFFFF">
                    <a:alpha val="7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ΠΡΟΓΡΑΜΜΑΤΙΣΜΟΣ</a:t>
            </a:r>
            <a:endParaRPr lang="en-US" sz="900" dirty="0"/>
          </a:p>
        </p:txBody>
      </p:sp>
      <p:sp>
        <p:nvSpPr>
          <p:cNvPr id="41" name="Text 12"/>
          <p:cNvSpPr/>
          <p:nvPr/>
        </p:nvSpPr>
        <p:spPr>
          <a:xfrm>
            <a:off x="1314450" y="3962400"/>
            <a:ext cx="51435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Arduino IDE &amp; MicroPython</a:t>
            </a:r>
            <a:endParaRPr lang="en-US" sz="1350" dirty="0"/>
          </a:p>
        </p:txBody>
      </p:sp>
      <p:sp>
        <p:nvSpPr>
          <p:cNvPr id="42" name="Text 13"/>
          <p:cNvSpPr/>
          <p:nvPr/>
        </p:nvSpPr>
        <p:spPr>
          <a:xfrm>
            <a:off x="4603552" y="3771900"/>
            <a:ext cx="2057400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r">
              <a:lnSpc>
                <a:spcPts val="1200"/>
              </a:lnSpc>
              <a:buNone/>
            </a:pPr>
            <a:r>
              <a:rPr lang="en-US" sz="900" b="1" dirty="0">
                <a:solidFill>
                  <a:srgbClr val="FFFFFF">
                    <a:alpha val="7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ΕΝΔΕΙΚΤΙΚΗ ΤΙΜΗ</a:t>
            </a:r>
            <a:endParaRPr lang="en-US" sz="900" dirty="0"/>
          </a:p>
        </p:txBody>
      </p:sp>
      <p:sp>
        <p:nvSpPr>
          <p:cNvPr id="43" name="Text 14"/>
          <p:cNvSpPr/>
          <p:nvPr/>
        </p:nvSpPr>
        <p:spPr>
          <a:xfrm>
            <a:off x="4489252" y="3924300"/>
            <a:ext cx="217170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FF8C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~3-5€</a:t>
            </a:r>
            <a:endParaRPr lang="en-US" sz="2250" dirty="0"/>
          </a:p>
        </p:txBody>
      </p:sp>
      <p:sp>
        <p:nvSpPr>
          <p:cNvPr id="44" name="Text 15"/>
          <p:cNvSpPr/>
          <p:nvPr/>
        </p:nvSpPr>
        <p:spPr>
          <a:xfrm>
            <a:off x="774502" y="4991100"/>
            <a:ext cx="631820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b="1" kern="0" spc="-42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ΣΥΝΗΘΕΙΣ ΕΦΑΡΜΟΓΕΣ</a:t>
            </a:r>
            <a:endParaRPr lang="en-US" sz="1050" dirty="0"/>
          </a:p>
        </p:txBody>
      </p:sp>
      <p:sp>
        <p:nvSpPr>
          <p:cNvPr id="45" name="Text 16"/>
          <p:cNvSpPr/>
          <p:nvPr/>
        </p:nvSpPr>
        <p:spPr>
          <a:xfrm>
            <a:off x="723900" y="5295900"/>
            <a:ext cx="1403873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Έξυπνο Σπίτι</a:t>
            </a:r>
            <a:endParaRPr lang="en-US" sz="1050" dirty="0"/>
          </a:p>
        </p:txBody>
      </p:sp>
      <p:sp>
        <p:nvSpPr>
          <p:cNvPr id="46" name="Text 17"/>
          <p:cNvSpPr/>
          <p:nvPr/>
        </p:nvSpPr>
        <p:spPr>
          <a:xfrm>
            <a:off x="1933575" y="5295900"/>
            <a:ext cx="983885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Wearables</a:t>
            </a:r>
            <a:endParaRPr lang="en-US" sz="1050" dirty="0"/>
          </a:p>
        </p:txBody>
      </p:sp>
      <p:sp>
        <p:nvSpPr>
          <p:cNvPr id="47" name="Text 18"/>
          <p:cNvSpPr/>
          <p:nvPr/>
        </p:nvSpPr>
        <p:spPr>
          <a:xfrm>
            <a:off x="2971800" y="5295900"/>
            <a:ext cx="3436553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Απομακρυσμένοι Αισθητήρες</a:t>
            </a:r>
            <a:endParaRPr lang="en-US" sz="1050" dirty="0"/>
          </a:p>
        </p:txBody>
      </p:sp>
      <p:sp>
        <p:nvSpPr>
          <p:cNvPr id="48" name="Text 19"/>
          <p:cNvSpPr/>
          <p:nvPr/>
        </p:nvSpPr>
        <p:spPr>
          <a:xfrm>
            <a:off x="723900" y="5715000"/>
            <a:ext cx="3415952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Βιομηχανικός Αυτοματισμός</a:t>
            </a:r>
            <a:endParaRPr lang="en-US" sz="1050" dirty="0"/>
          </a:p>
        </p:txBody>
      </p:sp>
      <p:sp>
        <p:nvSpPr>
          <p:cNvPr id="49" name="Text 20"/>
          <p:cNvSpPr/>
          <p:nvPr/>
        </p:nvSpPr>
        <p:spPr>
          <a:xfrm>
            <a:off x="8264426" y="5753100"/>
            <a:ext cx="5394960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i="1" dirty="0">
                <a:solidFill>
                  <a:srgbClr val="9CA3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ESP32 Development Board - Pinout Ready</a:t>
            </a:r>
            <a:endParaRPr lang="en-US" sz="900" dirty="0"/>
          </a:p>
        </p:txBody>
      </p:sp>
      <p:sp>
        <p:nvSpPr>
          <p:cNvPr id="50" name="Text 21"/>
          <p:cNvSpPr/>
          <p:nvPr/>
        </p:nvSpPr>
        <p:spPr>
          <a:xfrm>
            <a:off x="762000" y="6286500"/>
            <a:ext cx="394716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b="1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Samos Arduino Day 2026</a:t>
            </a:r>
            <a:endParaRPr lang="en-US" sz="1050" dirty="0"/>
          </a:p>
        </p:txBody>
      </p:sp>
      <p:sp>
        <p:nvSpPr>
          <p:cNvPr id="51" name="Text 22"/>
          <p:cNvSpPr/>
          <p:nvPr/>
        </p:nvSpPr>
        <p:spPr>
          <a:xfrm>
            <a:off x="8229600" y="6286500"/>
            <a:ext cx="816102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9CA3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Η πιο δημοφιλής επιλογή για IoT projects παγκοσμίως</a:t>
            </a:r>
            <a:endParaRPr lang="en-US" sz="10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571500"/>
            <a:ext cx="952500" cy="762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2133600"/>
            <a:ext cx="10668000" cy="11049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29900" y="2457450"/>
            <a:ext cx="571500" cy="4572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" y="3467100"/>
            <a:ext cx="10668000" cy="11049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44200" y="3790950"/>
            <a:ext cx="457200" cy="4572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0" y="4800600"/>
            <a:ext cx="10668000" cy="11049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58500" y="5124450"/>
            <a:ext cx="342900" cy="4572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2000" y="5943600"/>
            <a:ext cx="10668000" cy="3429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2000" y="6124575"/>
            <a:ext cx="114300" cy="13335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29775" y="6124575"/>
            <a:ext cx="133350" cy="133350"/>
          </a:xfrm>
          <a:prstGeom prst="rect">
            <a:avLst/>
          </a:prstGeom>
        </p:spPr>
      </p:pic>
      <p:sp>
        <p:nvSpPr>
          <p:cNvPr id="13" name="Text 0"/>
          <p:cNvSpPr/>
          <p:nvPr/>
        </p:nvSpPr>
        <p:spPr>
          <a:xfrm>
            <a:off x="762000" y="838200"/>
            <a:ext cx="1261872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Περιεχόμενα Παρουσίασης</a:t>
            </a:r>
            <a:endParaRPr lang="en-US" sz="3600" dirty="0"/>
          </a:p>
        </p:txBody>
      </p:sp>
      <p:sp>
        <p:nvSpPr>
          <p:cNvPr id="14" name="Text 1"/>
          <p:cNvSpPr/>
          <p:nvPr/>
        </p:nvSpPr>
        <p:spPr>
          <a:xfrm>
            <a:off x="762000" y="1371600"/>
            <a:ext cx="106680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i="1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Samos Arduino Day 2026 — Επισκόπηση Ενοτήτων</a:t>
            </a:r>
            <a:endParaRPr lang="en-US" sz="1500" dirty="0"/>
          </a:p>
        </p:txBody>
      </p:sp>
      <p:sp>
        <p:nvSpPr>
          <p:cNvPr id="15" name="Text 2"/>
          <p:cNvSpPr/>
          <p:nvPr/>
        </p:nvSpPr>
        <p:spPr>
          <a:xfrm>
            <a:off x="533400" y="2400300"/>
            <a:ext cx="1828800" cy="56197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FF8C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01</a:t>
            </a:r>
            <a:endParaRPr lang="en-US" sz="3600" dirty="0"/>
          </a:p>
        </p:txBody>
      </p:sp>
      <p:sp>
        <p:nvSpPr>
          <p:cNvPr id="16" name="Text 3"/>
          <p:cNvSpPr/>
          <p:nvPr/>
        </p:nvSpPr>
        <p:spPr>
          <a:xfrm>
            <a:off x="2209800" y="2362200"/>
            <a:ext cx="826770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Τι είναι το IoT</a:t>
            </a:r>
            <a:endParaRPr lang="en-US" sz="2250" dirty="0"/>
          </a:p>
        </p:txBody>
      </p:sp>
      <p:sp>
        <p:nvSpPr>
          <p:cNvPr id="17" name="Text 4"/>
          <p:cNvSpPr/>
          <p:nvPr/>
        </p:nvSpPr>
        <p:spPr>
          <a:xfrm>
            <a:off x="2209800" y="2743200"/>
            <a:ext cx="1625346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Ορισμός, μοναδική αναγνώριση αντικειμένων και ιστορική εξέλιξη της τεχνολογίας.</a:t>
            </a:r>
            <a:endParaRPr lang="en-US" sz="1350" dirty="0"/>
          </a:p>
        </p:txBody>
      </p:sp>
      <p:sp>
        <p:nvSpPr>
          <p:cNvPr id="18" name="Text 5"/>
          <p:cNvSpPr/>
          <p:nvPr/>
        </p:nvSpPr>
        <p:spPr>
          <a:xfrm>
            <a:off x="533400" y="3733800"/>
            <a:ext cx="1828800" cy="56197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02</a:t>
            </a:r>
            <a:endParaRPr lang="en-US" sz="3600" dirty="0"/>
          </a:p>
        </p:txBody>
      </p:sp>
      <p:sp>
        <p:nvSpPr>
          <p:cNvPr id="19" name="Text 6"/>
          <p:cNvSpPr/>
          <p:nvPr/>
        </p:nvSpPr>
        <p:spPr>
          <a:xfrm>
            <a:off x="2209800" y="3695700"/>
            <a:ext cx="838200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Συσκευές IoT</a:t>
            </a:r>
            <a:endParaRPr lang="en-US" sz="2250" dirty="0"/>
          </a:p>
        </p:txBody>
      </p:sp>
      <p:sp>
        <p:nvSpPr>
          <p:cNvPr id="20" name="Text 7"/>
          <p:cNvSpPr/>
          <p:nvPr/>
        </p:nvSpPr>
        <p:spPr>
          <a:xfrm>
            <a:off x="2209800" y="4076700"/>
            <a:ext cx="1625346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Χαρακτηριστικά, πρωτόκολλα επικοινωνίας, παραδείγματα και πλατφόρμες ανάπτυξης.</a:t>
            </a:r>
            <a:endParaRPr lang="en-US" sz="1350" dirty="0"/>
          </a:p>
        </p:txBody>
      </p:sp>
      <p:sp>
        <p:nvSpPr>
          <p:cNvPr id="21" name="Text 8"/>
          <p:cNvSpPr/>
          <p:nvPr/>
        </p:nvSpPr>
        <p:spPr>
          <a:xfrm>
            <a:off x="533400" y="5067300"/>
            <a:ext cx="1828800" cy="56197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FF8C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03</a:t>
            </a:r>
            <a:endParaRPr lang="en-US" sz="3600" dirty="0"/>
          </a:p>
        </p:txBody>
      </p:sp>
      <p:sp>
        <p:nvSpPr>
          <p:cNvPr id="22" name="Text 9"/>
          <p:cNvSpPr/>
          <p:nvPr/>
        </p:nvSpPr>
        <p:spPr>
          <a:xfrm>
            <a:off x="2209800" y="5029200"/>
            <a:ext cx="849630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Arduino στο IoT</a:t>
            </a:r>
            <a:endParaRPr lang="en-US" sz="2250" dirty="0"/>
          </a:p>
        </p:txBody>
      </p:sp>
      <p:sp>
        <p:nvSpPr>
          <p:cNvPr id="23" name="Text 10"/>
          <p:cNvSpPr/>
          <p:nvPr/>
        </p:nvSpPr>
        <p:spPr>
          <a:xfrm>
            <a:off x="2209800" y="5410200"/>
            <a:ext cx="192024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Γιατί να επιλέξετε Arduino, οικοσύστημα Cloud και εξειδικευμένο hardware (MKR, ESP32, Nano).</a:t>
            </a:r>
            <a:endParaRPr lang="en-US" sz="1350" dirty="0"/>
          </a:p>
        </p:txBody>
      </p:sp>
      <p:sp>
        <p:nvSpPr>
          <p:cNvPr id="24" name="Text 11"/>
          <p:cNvSpPr/>
          <p:nvPr/>
        </p:nvSpPr>
        <p:spPr>
          <a:xfrm>
            <a:off x="952500" y="6096000"/>
            <a:ext cx="122682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9CA3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2026</a:t>
            </a:r>
            <a:endParaRPr lang="en-US" sz="1050" dirty="0"/>
          </a:p>
        </p:txBody>
      </p:sp>
      <p:sp>
        <p:nvSpPr>
          <p:cNvPr id="25" name="Text 12"/>
          <p:cNvSpPr/>
          <p:nvPr/>
        </p:nvSpPr>
        <p:spPr>
          <a:xfrm>
            <a:off x="4639568" y="6096000"/>
            <a:ext cx="272034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b="1" kern="0" spc="84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ARDUINO DAY SAMOS</a:t>
            </a:r>
            <a:endParaRPr lang="en-US" sz="1050" dirty="0"/>
          </a:p>
        </p:txBody>
      </p:sp>
      <p:sp>
        <p:nvSpPr>
          <p:cNvPr id="26" name="Text 13"/>
          <p:cNvSpPr/>
          <p:nvPr/>
        </p:nvSpPr>
        <p:spPr>
          <a:xfrm>
            <a:off x="9839325" y="6096000"/>
            <a:ext cx="384048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9CA3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Hardware &amp; Connectivity</a:t>
            </a:r>
            <a:endParaRPr lang="en-US" sz="10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558" y="126653"/>
            <a:ext cx="1830735" cy="403771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2359223"/>
            <a:ext cx="762000" cy="5715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1625" y="5588198"/>
            <a:ext cx="1428750" cy="11430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781800"/>
            <a:ext cx="12192000" cy="76200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5012060" y="126653"/>
            <a:ext cx="1710530" cy="40377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980"/>
              </a:lnSpc>
              <a:buNone/>
            </a:pPr>
            <a:r>
              <a:rPr lang="en-US" sz="1320" b="1" kern="0" spc="21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ΕΝΟΤΗΤΑ 01</a:t>
            </a:r>
            <a:endParaRPr lang="en-US" sz="1320" dirty="0"/>
          </a:p>
        </p:txBody>
      </p:sp>
      <p:sp>
        <p:nvSpPr>
          <p:cNvPr id="8" name="Text 1"/>
          <p:cNvSpPr/>
          <p:nvPr/>
        </p:nvSpPr>
        <p:spPr>
          <a:xfrm>
            <a:off x="3657600" y="835223"/>
            <a:ext cx="4876800" cy="1219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9600"/>
              </a:lnSpc>
              <a:buNone/>
            </a:pPr>
            <a:r>
              <a:rPr lang="en-US" sz="9600" b="1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01</a:t>
            </a:r>
            <a:endParaRPr lang="en-US" sz="9600" dirty="0"/>
          </a:p>
        </p:txBody>
      </p:sp>
      <p:sp>
        <p:nvSpPr>
          <p:cNvPr id="9" name="Text 2"/>
          <p:cNvSpPr/>
          <p:nvPr/>
        </p:nvSpPr>
        <p:spPr>
          <a:xfrm>
            <a:off x="-487680" y="2721173"/>
            <a:ext cx="13167360" cy="685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5400"/>
              </a:lnSpc>
              <a:buNone/>
            </a:pPr>
            <a:r>
              <a:rPr lang="en-US" sz="5400" b="1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Τι είναι το </a:t>
            </a:r>
            <a:r>
              <a:rPr lang="en-US" sz="5400" b="1" dirty="0">
                <a:solidFill>
                  <a:srgbClr val="FF8C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IoT</a:t>
            </a:r>
            <a:r>
              <a:rPr lang="en-US" sz="5400" b="1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;</a:t>
            </a:r>
            <a:endParaRPr lang="en-US" sz="5400" dirty="0"/>
          </a:p>
        </p:txBody>
      </p:sp>
      <p:sp>
        <p:nvSpPr>
          <p:cNvPr id="10" name="Text 3"/>
          <p:cNvSpPr/>
          <p:nvPr/>
        </p:nvSpPr>
        <p:spPr>
          <a:xfrm>
            <a:off x="2438400" y="3864173"/>
            <a:ext cx="7315200" cy="11144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925"/>
              </a:lnSpc>
              <a:buNone/>
            </a:pPr>
            <a:r>
              <a:rPr lang="en-US" sz="1800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Εισαγωγή στη θεμελιώδη έννοια του Διαδικτύου των Πραγμάτων: Πώς τα αντικείμενα αποκτούν φωνή και συνδέονται στον ψηφιακό κόσμο.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02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02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556" y="421167"/>
            <a:ext cx="561556" cy="42117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556" y="2832457"/>
            <a:ext cx="3539885" cy="2846276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1000" y="3113235"/>
            <a:ext cx="680886" cy="663886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9467" y="3281701"/>
            <a:ext cx="343953" cy="280778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6064" y="2832457"/>
            <a:ext cx="3539885" cy="2846276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34450" y="3113235"/>
            <a:ext cx="723003" cy="663886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02916" y="3281701"/>
            <a:ext cx="386069" cy="280778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90571" y="2832457"/>
            <a:ext cx="3539885" cy="2846276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20016" y="3113235"/>
            <a:ext cx="680886" cy="663886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88482" y="3281701"/>
            <a:ext cx="343953" cy="280778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1556" y="6015667"/>
            <a:ext cx="11068792" cy="421167"/>
          </a:xfrm>
          <a:prstGeom prst="rect">
            <a:avLst/>
          </a:prstGeom>
        </p:spPr>
      </p:pic>
      <p:sp>
        <p:nvSpPr>
          <p:cNvPr id="15" name="Text 0"/>
          <p:cNvSpPr/>
          <p:nvPr/>
        </p:nvSpPr>
        <p:spPr>
          <a:xfrm>
            <a:off x="561556" y="575595"/>
            <a:ext cx="11167104" cy="45725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3600"/>
              </a:lnSpc>
              <a:buNone/>
            </a:pPr>
            <a:r>
              <a:rPr lang="en-US" sz="3600" b="1" kern="0" spc="-98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Ορισμός του </a:t>
            </a:r>
            <a:r>
              <a:rPr lang="en-US" sz="3600" b="1" kern="0" spc="-98" dirty="0">
                <a:solidFill>
                  <a:srgbClr val="FF8C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IoT</a:t>
            </a:r>
            <a:endParaRPr lang="en-US" sz="3600" dirty="0"/>
          </a:p>
        </p:txBody>
      </p:sp>
      <p:sp>
        <p:nvSpPr>
          <p:cNvPr id="16" name="Text 1"/>
          <p:cNvSpPr/>
          <p:nvPr/>
        </p:nvSpPr>
        <p:spPr>
          <a:xfrm>
            <a:off x="561556" y="1145157"/>
            <a:ext cx="5390935" cy="123805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438"/>
              </a:lnSpc>
              <a:buNone/>
            </a:pPr>
            <a:r>
              <a:rPr lang="en-US" sz="1500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Το Διαδίκτυο των Πραγμάτων (Internet of Things) περιγράφει ένα παγκόσμιο δίκτυο διασυνδεδεμένων αντικειμένων που συλλέγουν και ανταλλάσσουν δεδομένα.</a:t>
            </a:r>
            <a:endParaRPr lang="en-US" sz="1500" dirty="0"/>
          </a:p>
        </p:txBody>
      </p:sp>
      <p:sp>
        <p:nvSpPr>
          <p:cNvPr id="17" name="Text 2"/>
          <p:cNvSpPr/>
          <p:nvPr/>
        </p:nvSpPr>
        <p:spPr>
          <a:xfrm>
            <a:off x="-1018693" y="3945588"/>
            <a:ext cx="6700273" cy="224622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769"/>
              </a:lnSpc>
              <a:buNone/>
            </a:pPr>
            <a:r>
              <a:rPr lang="en-US" sz="1800" b="1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Φυσικά Αντικείμενα</a:t>
            </a:r>
            <a:endParaRPr lang="en-US" sz="1800" dirty="0"/>
          </a:p>
        </p:txBody>
      </p:sp>
      <p:sp>
        <p:nvSpPr>
          <p:cNvPr id="18" name="Text 3"/>
          <p:cNvSpPr/>
          <p:nvPr/>
        </p:nvSpPr>
        <p:spPr>
          <a:xfrm>
            <a:off x="842334" y="4282521"/>
            <a:ext cx="2978330" cy="74296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Καθημερινές συσκευές εξοπλισμένες με υπολογιστική ισχύ και δυνατότητα δικτύωσης.</a:t>
            </a:r>
            <a:endParaRPr lang="en-US" sz="1200" dirty="0"/>
          </a:p>
        </p:txBody>
      </p:sp>
      <p:sp>
        <p:nvSpPr>
          <p:cNvPr id="19" name="Text 4"/>
          <p:cNvSpPr/>
          <p:nvPr/>
        </p:nvSpPr>
        <p:spPr>
          <a:xfrm>
            <a:off x="2559696" y="3945588"/>
            <a:ext cx="7072510" cy="224622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769"/>
              </a:lnSpc>
              <a:buNone/>
            </a:pPr>
            <a:r>
              <a:rPr lang="en-US" sz="1800" b="1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Μοναδική Αναγνώριση</a:t>
            </a:r>
            <a:endParaRPr lang="en-US" sz="1800" dirty="0"/>
          </a:p>
        </p:txBody>
      </p:sp>
      <p:sp>
        <p:nvSpPr>
          <p:cNvPr id="20" name="Text 5"/>
          <p:cNvSpPr/>
          <p:nvPr/>
        </p:nvSpPr>
        <p:spPr>
          <a:xfrm>
            <a:off x="4606841" y="4282521"/>
            <a:ext cx="2978329" cy="74296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Κάθε αντικείμενο διαθέτει μια μοναδική ταυτότητα, επιτρέποντας την ακριβή διαχείριση και παρακολούθησή του.</a:t>
            </a:r>
            <a:endParaRPr lang="en-US" sz="1200" dirty="0"/>
          </a:p>
        </p:txBody>
      </p:sp>
      <p:sp>
        <p:nvSpPr>
          <p:cNvPr id="21" name="Text 6"/>
          <p:cNvSpPr/>
          <p:nvPr/>
        </p:nvSpPr>
        <p:spPr>
          <a:xfrm>
            <a:off x="6510323" y="3945588"/>
            <a:ext cx="6700273" cy="224622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769"/>
              </a:lnSpc>
              <a:buNone/>
            </a:pPr>
            <a:r>
              <a:rPr lang="en-US" sz="1800" b="1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Αισθητήρες &amp; Δράση</a:t>
            </a:r>
            <a:endParaRPr lang="en-US" sz="1800" dirty="0"/>
          </a:p>
        </p:txBody>
      </p:sp>
      <p:sp>
        <p:nvSpPr>
          <p:cNvPr id="22" name="Text 7"/>
          <p:cNvSpPr/>
          <p:nvPr/>
        </p:nvSpPr>
        <p:spPr>
          <a:xfrm>
            <a:off x="8371349" y="4282521"/>
            <a:ext cx="2978329" cy="990619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Χρήση αισθητήρων για την αντίληψη του περιβάλλοντος και αλληλεπίδραση χωρίς την ανάγκη ανθρώπινης παρέμβασης.</a:t>
            </a:r>
            <a:endParaRPr lang="en-US" sz="1200" dirty="0"/>
          </a:p>
        </p:txBody>
      </p:sp>
      <p:sp>
        <p:nvSpPr>
          <p:cNvPr id="23" name="Text 8"/>
          <p:cNvSpPr/>
          <p:nvPr/>
        </p:nvSpPr>
        <p:spPr>
          <a:xfrm>
            <a:off x="2807340" y="6240289"/>
            <a:ext cx="20379976" cy="196544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548"/>
              </a:lnSpc>
              <a:buNone/>
            </a:pPr>
            <a:r>
              <a:rPr lang="en-US" sz="1350" b="1" i="1" dirty="0">
                <a:solidFill>
                  <a:srgbClr val="FF8C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“</a:t>
            </a:r>
            <a:r>
              <a:rPr lang="en-US" sz="1350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Γεφυρώνοντας τον φυσικό κόσμο με τον ψηφιακό μέσω της συνδεσιμότητας. </a:t>
            </a:r>
            <a:r>
              <a:rPr lang="en-US" sz="1350" b="1" i="1" dirty="0">
                <a:solidFill>
                  <a:srgbClr val="FF8C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”</a:t>
            </a:r>
            <a:endParaRPr lang="en-US" sz="13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571500"/>
            <a:ext cx="914400" cy="762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9325" y="2914650"/>
            <a:ext cx="323850" cy="3429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3409950"/>
            <a:ext cx="190500" cy="190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4875" y="3009900"/>
            <a:ext cx="285750" cy="3429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2500" y="3505200"/>
            <a:ext cx="190500" cy="1905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91375" y="3009900"/>
            <a:ext cx="285750" cy="3429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39000" y="3505200"/>
            <a:ext cx="190500" cy="1905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67875" y="2876550"/>
            <a:ext cx="285750" cy="3429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15500" y="3371850"/>
            <a:ext cx="190500" cy="1905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24000" y="4248150"/>
            <a:ext cx="9144000" cy="381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2000" y="5867400"/>
            <a:ext cx="10668000" cy="419100"/>
          </a:xfrm>
          <a:prstGeom prst="rect">
            <a:avLst/>
          </a:prstGeom>
        </p:spPr>
      </p:pic>
      <p:sp>
        <p:nvSpPr>
          <p:cNvPr id="14" name="Text 0"/>
          <p:cNvSpPr/>
          <p:nvPr/>
        </p:nvSpPr>
        <p:spPr>
          <a:xfrm>
            <a:off x="762000" y="800100"/>
            <a:ext cx="137160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Ιστορική Αναδρομή του IoT</a:t>
            </a:r>
            <a:endParaRPr lang="en-US" sz="3600" dirty="0"/>
          </a:p>
        </p:txBody>
      </p:sp>
      <p:sp>
        <p:nvSpPr>
          <p:cNvPr id="15" name="Text 1"/>
          <p:cNvSpPr/>
          <p:nvPr/>
        </p:nvSpPr>
        <p:spPr>
          <a:xfrm>
            <a:off x="762000" y="1333500"/>
            <a:ext cx="109728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Από τις πρώτες ιδέες στην καθολική συνδεσιμότητα</a:t>
            </a:r>
            <a:endParaRPr lang="en-US" sz="1500" dirty="0"/>
          </a:p>
        </p:txBody>
      </p:sp>
      <p:sp>
        <p:nvSpPr>
          <p:cNvPr id="16" name="Text 2"/>
          <p:cNvSpPr/>
          <p:nvPr/>
        </p:nvSpPr>
        <p:spPr>
          <a:xfrm>
            <a:off x="1143000" y="3790950"/>
            <a:ext cx="247650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FF8C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1970</a:t>
            </a:r>
            <a:endParaRPr lang="en-US" sz="2250" dirty="0"/>
          </a:p>
        </p:txBody>
      </p:sp>
      <p:sp>
        <p:nvSpPr>
          <p:cNvPr id="17" name="Text 3"/>
          <p:cNvSpPr/>
          <p:nvPr/>
        </p:nvSpPr>
        <p:spPr>
          <a:xfrm>
            <a:off x="95250" y="4210050"/>
            <a:ext cx="45720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Συστήματα Επιτήρησης</a:t>
            </a:r>
            <a:endParaRPr lang="en-US" sz="1500" dirty="0"/>
          </a:p>
        </p:txBody>
      </p:sp>
      <p:sp>
        <p:nvSpPr>
          <p:cNvPr id="18" name="Text 4"/>
          <p:cNvSpPr/>
          <p:nvPr/>
        </p:nvSpPr>
        <p:spPr>
          <a:xfrm>
            <a:off x="1143000" y="4552950"/>
            <a:ext cx="2171700" cy="571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50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Πρώιμες προσπάθειες απομακρυσμένης παρακολούθησης.</a:t>
            </a:r>
            <a:endParaRPr lang="en-US" sz="1050" dirty="0"/>
          </a:p>
        </p:txBody>
      </p:sp>
      <p:sp>
        <p:nvSpPr>
          <p:cNvPr id="19" name="Text 5"/>
          <p:cNvSpPr/>
          <p:nvPr/>
        </p:nvSpPr>
        <p:spPr>
          <a:xfrm>
            <a:off x="3619500" y="3886200"/>
            <a:ext cx="247650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FF8C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1990</a:t>
            </a:r>
            <a:endParaRPr lang="en-US" sz="2250" dirty="0"/>
          </a:p>
        </p:txBody>
      </p:sp>
      <p:sp>
        <p:nvSpPr>
          <p:cNvPr id="20" name="Text 6"/>
          <p:cNvSpPr/>
          <p:nvPr/>
        </p:nvSpPr>
        <p:spPr>
          <a:xfrm>
            <a:off x="3600450" y="4305300"/>
            <a:ext cx="25146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John Romkey</a:t>
            </a:r>
            <a:endParaRPr lang="en-US" sz="1500" dirty="0"/>
          </a:p>
        </p:txBody>
      </p:sp>
      <p:sp>
        <p:nvSpPr>
          <p:cNvPr id="21" name="Text 7"/>
          <p:cNvSpPr/>
          <p:nvPr/>
        </p:nvSpPr>
        <p:spPr>
          <a:xfrm>
            <a:off x="3619500" y="4648200"/>
            <a:ext cx="217170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50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Η πρώτη "έξυπνη" τοστιέρα συνδεδεμένη στο Internet.</a:t>
            </a:r>
            <a:endParaRPr lang="en-US" sz="1050" dirty="0"/>
          </a:p>
        </p:txBody>
      </p:sp>
      <p:sp>
        <p:nvSpPr>
          <p:cNvPr id="22" name="Text 8"/>
          <p:cNvSpPr/>
          <p:nvPr/>
        </p:nvSpPr>
        <p:spPr>
          <a:xfrm>
            <a:off x="6096000" y="3886200"/>
            <a:ext cx="247650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FF8C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1999</a:t>
            </a:r>
            <a:endParaRPr lang="en-US" sz="2250" dirty="0"/>
          </a:p>
        </p:txBody>
      </p:sp>
      <p:sp>
        <p:nvSpPr>
          <p:cNvPr id="23" name="Text 9"/>
          <p:cNvSpPr/>
          <p:nvPr/>
        </p:nvSpPr>
        <p:spPr>
          <a:xfrm>
            <a:off x="5962650" y="4305300"/>
            <a:ext cx="27432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Kevin Ashton</a:t>
            </a:r>
            <a:endParaRPr lang="en-US" sz="1500" dirty="0"/>
          </a:p>
        </p:txBody>
      </p:sp>
      <p:sp>
        <p:nvSpPr>
          <p:cNvPr id="24" name="Text 10"/>
          <p:cNvSpPr/>
          <p:nvPr/>
        </p:nvSpPr>
        <p:spPr>
          <a:xfrm>
            <a:off x="6096000" y="4648200"/>
            <a:ext cx="217170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50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Επινόηση του όρου "Internet of Things" μέσω RFID.</a:t>
            </a:r>
            <a:endParaRPr lang="en-US" sz="1050" dirty="0"/>
          </a:p>
        </p:txBody>
      </p:sp>
      <p:sp>
        <p:nvSpPr>
          <p:cNvPr id="25" name="Text 11"/>
          <p:cNvSpPr/>
          <p:nvPr/>
        </p:nvSpPr>
        <p:spPr>
          <a:xfrm>
            <a:off x="8572500" y="3752850"/>
            <a:ext cx="247650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FF8C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Σήμερα</a:t>
            </a:r>
            <a:endParaRPr lang="en-US" sz="2250" dirty="0"/>
          </a:p>
        </p:txBody>
      </p:sp>
      <p:sp>
        <p:nvSpPr>
          <p:cNvPr id="26" name="Text 12"/>
          <p:cNvSpPr/>
          <p:nvPr/>
        </p:nvSpPr>
        <p:spPr>
          <a:xfrm>
            <a:off x="8572500" y="4171950"/>
            <a:ext cx="2476500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Εκτεταμένη Συνδεσιμότητα</a:t>
            </a:r>
            <a:endParaRPr lang="en-US" sz="1500" dirty="0"/>
          </a:p>
        </p:txBody>
      </p:sp>
      <p:sp>
        <p:nvSpPr>
          <p:cNvPr id="27" name="Text 13"/>
          <p:cNvSpPr/>
          <p:nvPr/>
        </p:nvSpPr>
        <p:spPr>
          <a:xfrm>
            <a:off x="8572500" y="4781550"/>
            <a:ext cx="217170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50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Δισεκατομμύρια συσκευές σε ένα παγκόσμιο δίκτυο.</a:t>
            </a:r>
            <a:endParaRPr lang="en-US" sz="1050" dirty="0"/>
          </a:p>
        </p:txBody>
      </p:sp>
      <p:sp>
        <p:nvSpPr>
          <p:cNvPr id="28" name="Text 14"/>
          <p:cNvSpPr/>
          <p:nvPr/>
        </p:nvSpPr>
        <p:spPr>
          <a:xfrm>
            <a:off x="762000" y="6096000"/>
            <a:ext cx="394716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Samos Arduino Day 2026</a:t>
            </a:r>
            <a:endParaRPr lang="en-US" sz="1050" dirty="0"/>
          </a:p>
        </p:txBody>
      </p:sp>
      <p:sp>
        <p:nvSpPr>
          <p:cNvPr id="29" name="Text 15"/>
          <p:cNvSpPr/>
          <p:nvPr/>
        </p:nvSpPr>
        <p:spPr>
          <a:xfrm>
            <a:off x="9686925" y="6096000"/>
            <a:ext cx="400050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i="1" dirty="0">
                <a:solidFill>
                  <a:srgbClr val="9CA3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Η εξέλιξη της τεχνολογίας</a:t>
            </a:r>
            <a:endParaRPr lang="en-US" sz="10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4500" y="1243013"/>
            <a:ext cx="1143000" cy="1143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8913" y="5043488"/>
            <a:ext cx="6734175" cy="571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34700" y="6248400"/>
            <a:ext cx="114300" cy="1143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01400" y="6248400"/>
            <a:ext cx="114300" cy="1143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68100" y="6248400"/>
            <a:ext cx="114300" cy="114300"/>
          </a:xfrm>
          <a:prstGeom prst="rect">
            <a:avLst/>
          </a:prstGeom>
        </p:spPr>
      </p:pic>
      <p:sp>
        <p:nvSpPr>
          <p:cNvPr id="9" name="Text 0"/>
          <p:cNvSpPr/>
          <p:nvPr/>
        </p:nvSpPr>
        <p:spPr>
          <a:xfrm>
            <a:off x="4953000" y="2571750"/>
            <a:ext cx="6858000" cy="1714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3500"/>
              </a:lnSpc>
              <a:buNone/>
            </a:pPr>
            <a:r>
              <a:rPr lang="en-US" sz="13500" b="1" dirty="0">
                <a:solidFill>
                  <a:srgbClr val="2C3E50">
                    <a:alpha val="5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02</a:t>
            </a:r>
            <a:endParaRPr lang="en-US" sz="13500" dirty="0"/>
          </a:p>
        </p:txBody>
      </p:sp>
      <p:sp>
        <p:nvSpPr>
          <p:cNvPr id="10" name="Text 1"/>
          <p:cNvSpPr/>
          <p:nvPr/>
        </p:nvSpPr>
        <p:spPr>
          <a:xfrm>
            <a:off x="2728913" y="1643063"/>
            <a:ext cx="6734175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b="1" kern="0" spc="432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ΕΝΟΤΗΤΑ ΔΕΥΤΕΡΗ</a:t>
            </a:r>
            <a:endParaRPr lang="en-US" sz="1800" dirty="0"/>
          </a:p>
        </p:txBody>
      </p:sp>
      <p:sp>
        <p:nvSpPr>
          <p:cNvPr id="11" name="Text 2"/>
          <p:cNvSpPr/>
          <p:nvPr/>
        </p:nvSpPr>
        <p:spPr>
          <a:xfrm>
            <a:off x="-487680" y="2100263"/>
            <a:ext cx="13167360" cy="914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7200"/>
              </a:lnSpc>
              <a:buNone/>
            </a:pPr>
            <a:r>
              <a:rPr lang="en-US" sz="7200" b="1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Συσκευές </a:t>
            </a:r>
            <a:r>
              <a:rPr lang="en-US" sz="7200" b="1" dirty="0">
                <a:solidFill>
                  <a:srgbClr val="FF8C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IoT</a:t>
            </a:r>
            <a:endParaRPr lang="en-US" sz="7200" dirty="0"/>
          </a:p>
        </p:txBody>
      </p:sp>
      <p:sp>
        <p:nvSpPr>
          <p:cNvPr id="12" name="Text 3"/>
          <p:cNvSpPr/>
          <p:nvPr/>
        </p:nvSpPr>
        <p:spPr>
          <a:xfrm>
            <a:off x="2728913" y="3319463"/>
            <a:ext cx="6734175" cy="11144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925"/>
              </a:lnSpc>
              <a:buNone/>
            </a:pPr>
            <a:r>
              <a:rPr lang="en-US" sz="1800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Εξερεύνηση των τεχνικών προδιαγραφών, της αρχιτεκτονικής
και της λειτουργίας των συσκευών που συνθέτουν
το σύγχρονο οικοσύστημα του IoT.</a:t>
            </a:r>
            <a:endParaRPr lang="en-US" sz="1800" dirty="0"/>
          </a:p>
        </p:txBody>
      </p:sp>
      <p:sp>
        <p:nvSpPr>
          <p:cNvPr id="13" name="Text 4"/>
          <p:cNvSpPr/>
          <p:nvPr/>
        </p:nvSpPr>
        <p:spPr>
          <a:xfrm>
            <a:off x="609600" y="6210300"/>
            <a:ext cx="394716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b="1" kern="0" spc="84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SAMOS ARDUINO DAY 2026</a:t>
            </a:r>
            <a:endParaRPr lang="en-US" sz="10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01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77" y="481760"/>
            <a:ext cx="340066" cy="28339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777" y="1420706"/>
            <a:ext cx="5415818" cy="2278288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488" y="1812136"/>
            <a:ext cx="453421" cy="453421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792" y="1911322"/>
            <a:ext cx="318812" cy="25505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9306" y="1420706"/>
            <a:ext cx="5415819" cy="2278288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36017" y="1966893"/>
            <a:ext cx="453421" cy="453421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21033" y="2066079"/>
            <a:ext cx="283389" cy="25505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6777" y="3925705"/>
            <a:ext cx="5415818" cy="1968775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3488" y="4317135"/>
            <a:ext cx="453421" cy="453421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3081" y="4416321"/>
            <a:ext cx="354235" cy="25505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9306" y="3925705"/>
            <a:ext cx="5415819" cy="1968775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36017" y="4317135"/>
            <a:ext cx="453421" cy="453421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38745" y="4416321"/>
            <a:ext cx="247965" cy="25505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66777" y="6121190"/>
            <a:ext cx="11058348" cy="311727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398414" y="6319562"/>
            <a:ext cx="85017" cy="85016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540108" y="6319562"/>
            <a:ext cx="85017" cy="85016"/>
          </a:xfrm>
          <a:prstGeom prst="rect">
            <a:avLst/>
          </a:prstGeom>
        </p:spPr>
      </p:pic>
      <p:sp>
        <p:nvSpPr>
          <p:cNvPr id="19" name="Text 0"/>
          <p:cNvSpPr/>
          <p:nvPr/>
        </p:nvSpPr>
        <p:spPr>
          <a:xfrm>
            <a:off x="1020198" y="425083"/>
            <a:ext cx="5450156" cy="141694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116"/>
              </a:lnSpc>
              <a:buNone/>
            </a:pPr>
            <a:r>
              <a:rPr lang="en-US" sz="1050" b="1" kern="0" spc="113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ΕΝΟΤΗΤΑ 02: ΣΥΣΚΕΥΕΣ IOT</a:t>
            </a:r>
            <a:endParaRPr lang="en-US" sz="1050" dirty="0"/>
          </a:p>
        </p:txBody>
      </p:sp>
      <p:sp>
        <p:nvSpPr>
          <p:cNvPr id="20" name="Text 1"/>
          <p:cNvSpPr/>
          <p:nvPr/>
        </p:nvSpPr>
        <p:spPr>
          <a:xfrm>
            <a:off x="566777" y="623455"/>
            <a:ext cx="19915622" cy="45718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Χαρακτηριστικά Συσκευών IoT</a:t>
            </a:r>
            <a:endParaRPr lang="en-US" sz="3600" dirty="0"/>
          </a:p>
        </p:txBody>
      </p:sp>
      <p:sp>
        <p:nvSpPr>
          <p:cNvPr id="21" name="Text 2"/>
          <p:cNvSpPr/>
          <p:nvPr/>
        </p:nvSpPr>
        <p:spPr>
          <a:xfrm>
            <a:off x="1416942" y="1911322"/>
            <a:ext cx="4610096" cy="2550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008"/>
              </a:lnSpc>
              <a:buNone/>
            </a:pPr>
            <a:r>
              <a:rPr lang="en-US" sz="2250" b="1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Αισθητήρες</a:t>
            </a:r>
            <a:endParaRPr lang="en-US" sz="2250" dirty="0"/>
          </a:p>
        </p:txBody>
      </p:sp>
      <p:sp>
        <p:nvSpPr>
          <p:cNvPr id="22" name="Text 3"/>
          <p:cNvSpPr/>
          <p:nvPr/>
        </p:nvSpPr>
        <p:spPr>
          <a:xfrm>
            <a:off x="793488" y="2378913"/>
            <a:ext cx="4962397" cy="92854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437"/>
              </a:lnSpc>
              <a:buNone/>
            </a:pPr>
            <a:r>
              <a:rPr lang="en-US" sz="15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Συλλογή δεδομένων από το περιβάλλον (θερμοκρασία, υγρασία, κίνηση) και μετατροπή τους σε ψηφιακά σήματα.</a:t>
            </a:r>
            <a:endParaRPr lang="en-US" sz="1500" dirty="0"/>
          </a:p>
        </p:txBody>
      </p:sp>
      <p:sp>
        <p:nvSpPr>
          <p:cNvPr id="23" name="Text 4"/>
          <p:cNvSpPr/>
          <p:nvPr/>
        </p:nvSpPr>
        <p:spPr>
          <a:xfrm>
            <a:off x="7059471" y="2066079"/>
            <a:ext cx="5071106" cy="2550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008"/>
              </a:lnSpc>
              <a:buNone/>
            </a:pPr>
            <a:r>
              <a:rPr lang="en-US" sz="2250" b="1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Επεξεργασία</a:t>
            </a:r>
            <a:endParaRPr lang="en-US" sz="2250" dirty="0"/>
          </a:p>
        </p:txBody>
      </p:sp>
      <p:sp>
        <p:nvSpPr>
          <p:cNvPr id="24" name="Text 5"/>
          <p:cNvSpPr/>
          <p:nvPr/>
        </p:nvSpPr>
        <p:spPr>
          <a:xfrm>
            <a:off x="6436017" y="2533670"/>
            <a:ext cx="4962397" cy="619026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437"/>
              </a:lnSpc>
              <a:buNone/>
            </a:pPr>
            <a:r>
              <a:rPr lang="en-US" sz="15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Τοπική ανάλυση δεδομένων μέσω μικροελεγκτών (MCU) για λήψη αποφάσεων σε πραγματικό χρόνο.</a:t>
            </a:r>
            <a:endParaRPr lang="en-US" sz="1500" dirty="0"/>
          </a:p>
        </p:txBody>
      </p:sp>
      <p:sp>
        <p:nvSpPr>
          <p:cNvPr id="25" name="Text 6"/>
          <p:cNvSpPr/>
          <p:nvPr/>
        </p:nvSpPr>
        <p:spPr>
          <a:xfrm>
            <a:off x="1416942" y="4416321"/>
            <a:ext cx="5993125" cy="2550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008"/>
              </a:lnSpc>
              <a:buNone/>
            </a:pPr>
            <a:r>
              <a:rPr lang="en-US" sz="2250" b="1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Συνδεσιμότητα</a:t>
            </a:r>
            <a:endParaRPr lang="en-US" sz="2250" dirty="0"/>
          </a:p>
        </p:txBody>
      </p:sp>
      <p:sp>
        <p:nvSpPr>
          <p:cNvPr id="26" name="Text 7"/>
          <p:cNvSpPr/>
          <p:nvPr/>
        </p:nvSpPr>
        <p:spPr>
          <a:xfrm>
            <a:off x="793488" y="4883912"/>
            <a:ext cx="4962397" cy="619027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437"/>
              </a:lnSpc>
              <a:buNone/>
            </a:pPr>
            <a:r>
              <a:rPr lang="en-US" sz="15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Δυνατότητα ανταλλαγής δεδομένων με άλλες συσκευές ή το Cloud μέσω Wi-Fi, Bluetooth, LoRa κ.ά.</a:t>
            </a:r>
            <a:endParaRPr lang="en-US" sz="1500" dirty="0"/>
          </a:p>
        </p:txBody>
      </p:sp>
      <p:sp>
        <p:nvSpPr>
          <p:cNvPr id="27" name="Text 8"/>
          <p:cNvSpPr/>
          <p:nvPr/>
        </p:nvSpPr>
        <p:spPr>
          <a:xfrm>
            <a:off x="7059471" y="4416321"/>
            <a:ext cx="4610096" cy="2550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008"/>
              </a:lnSpc>
              <a:buNone/>
            </a:pPr>
            <a:r>
              <a:rPr lang="en-US" sz="2250" b="1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Αποθήκευση</a:t>
            </a:r>
            <a:endParaRPr lang="en-US" sz="2250" dirty="0"/>
          </a:p>
        </p:txBody>
      </p:sp>
      <p:sp>
        <p:nvSpPr>
          <p:cNvPr id="28" name="Text 9"/>
          <p:cNvSpPr/>
          <p:nvPr/>
        </p:nvSpPr>
        <p:spPr>
          <a:xfrm>
            <a:off x="6436017" y="4883912"/>
            <a:ext cx="4962397" cy="619027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437"/>
              </a:lnSpc>
              <a:buNone/>
            </a:pPr>
            <a:r>
              <a:rPr lang="en-US" sz="15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Προσωρινή ή μόνιμη διατήρηση δεδομένων εντός της συσκευής για καταγραφή ή μεταγενέστερη χρήση.</a:t>
            </a:r>
            <a:endParaRPr lang="en-US" sz="1500" dirty="0"/>
          </a:p>
        </p:txBody>
      </p:sp>
      <p:sp>
        <p:nvSpPr>
          <p:cNvPr id="29" name="Text 10"/>
          <p:cNvSpPr/>
          <p:nvPr/>
        </p:nvSpPr>
        <p:spPr>
          <a:xfrm>
            <a:off x="566777" y="6291223"/>
            <a:ext cx="5306731" cy="141694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116"/>
              </a:lnSpc>
              <a:buNone/>
            </a:pPr>
            <a:r>
              <a:rPr lang="en-US" sz="1050" dirty="0">
                <a:solidFill>
                  <a:srgbClr val="9CA3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Samos Arduino Day 2026</a:t>
            </a:r>
            <a:endParaRPr lang="en-US" sz="10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571500"/>
            <a:ext cx="10668000" cy="800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1828800"/>
            <a:ext cx="2495550" cy="35433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8775" y="2133600"/>
            <a:ext cx="762000" cy="7620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1187" y="2324100"/>
            <a:ext cx="257175" cy="3810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800" y="4457700"/>
            <a:ext cx="1885950" cy="6096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86150" y="1828800"/>
            <a:ext cx="2495550" cy="35433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52925" y="2133600"/>
            <a:ext cx="762000" cy="7620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19613" y="2324100"/>
            <a:ext cx="428625" cy="3810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0950" y="4457700"/>
            <a:ext cx="1885950" cy="6096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10300" y="1828800"/>
            <a:ext cx="2495550" cy="35433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77075" y="2133600"/>
            <a:ext cx="762000" cy="7620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62813" y="2324100"/>
            <a:ext cx="390525" cy="3810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5100" y="4457700"/>
            <a:ext cx="1885950" cy="6096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34450" y="1828800"/>
            <a:ext cx="2495550" cy="35433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801225" y="2133600"/>
            <a:ext cx="762000" cy="7620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986963" y="2324100"/>
            <a:ext cx="390525" cy="3810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9250" y="4457700"/>
            <a:ext cx="1885950" cy="6096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2000" y="5753100"/>
            <a:ext cx="10668000" cy="5334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4400" y="5905500"/>
            <a:ext cx="838200" cy="228600"/>
          </a:xfrm>
          <a:prstGeom prst="rect">
            <a:avLst/>
          </a:prstGeom>
        </p:spPr>
      </p:pic>
      <p:sp>
        <p:nvSpPr>
          <p:cNvPr id="22" name="Text 0"/>
          <p:cNvSpPr/>
          <p:nvPr/>
        </p:nvSpPr>
        <p:spPr>
          <a:xfrm>
            <a:off x="990600" y="571500"/>
            <a:ext cx="1261872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Πρωτόκολλα Επικοινωνίας</a:t>
            </a:r>
            <a:endParaRPr lang="en-US" sz="3600" dirty="0"/>
          </a:p>
        </p:txBody>
      </p:sp>
      <p:sp>
        <p:nvSpPr>
          <p:cNvPr id="23" name="Text 1"/>
          <p:cNvSpPr/>
          <p:nvPr/>
        </p:nvSpPr>
        <p:spPr>
          <a:xfrm>
            <a:off x="990600" y="1104900"/>
            <a:ext cx="109728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Τεχνολογίες διασύνδεσης και εμβέλεια δικτύων IoT</a:t>
            </a:r>
            <a:endParaRPr lang="en-US" sz="1500" dirty="0"/>
          </a:p>
        </p:txBody>
      </p:sp>
      <p:sp>
        <p:nvSpPr>
          <p:cNvPr id="24" name="Text 2"/>
          <p:cNvSpPr/>
          <p:nvPr/>
        </p:nvSpPr>
        <p:spPr>
          <a:xfrm>
            <a:off x="1461135" y="3124200"/>
            <a:ext cx="109728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WPAN</a:t>
            </a:r>
            <a:endParaRPr lang="en-US" sz="1800" dirty="0"/>
          </a:p>
        </p:txBody>
      </p:sp>
      <p:sp>
        <p:nvSpPr>
          <p:cNvPr id="25" name="Text 3"/>
          <p:cNvSpPr/>
          <p:nvPr/>
        </p:nvSpPr>
        <p:spPr>
          <a:xfrm>
            <a:off x="1066800" y="3581400"/>
            <a:ext cx="1885950" cy="433388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706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Wireless Personal Area Network</a:t>
            </a:r>
            <a:endParaRPr lang="en-US" sz="1050" dirty="0"/>
          </a:p>
        </p:txBody>
      </p:sp>
      <p:sp>
        <p:nvSpPr>
          <p:cNvPr id="26" name="Text 4"/>
          <p:cNvSpPr/>
          <p:nvPr/>
        </p:nvSpPr>
        <p:spPr>
          <a:xfrm>
            <a:off x="889635" y="4667250"/>
            <a:ext cx="2240280" cy="14287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900" b="1" kern="0" spc="72" dirty="0">
                <a:solidFill>
                  <a:srgbClr val="FF8C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ΕΜΒΕΛΕΙΑ: &lt; 10M</a:t>
            </a:r>
            <a:endParaRPr lang="en-US" sz="900" dirty="0"/>
          </a:p>
        </p:txBody>
      </p:sp>
      <p:sp>
        <p:nvSpPr>
          <p:cNvPr id="27" name="Text 5"/>
          <p:cNvSpPr/>
          <p:nvPr/>
        </p:nvSpPr>
        <p:spPr>
          <a:xfrm>
            <a:off x="501015" y="4914900"/>
            <a:ext cx="3017520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900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Bluetooth, Zigbee, NFC</a:t>
            </a:r>
            <a:endParaRPr lang="en-US" sz="900" dirty="0"/>
          </a:p>
        </p:txBody>
      </p:sp>
      <p:sp>
        <p:nvSpPr>
          <p:cNvPr id="28" name="Text 6"/>
          <p:cNvSpPr/>
          <p:nvPr/>
        </p:nvSpPr>
        <p:spPr>
          <a:xfrm>
            <a:off x="4185285" y="3124200"/>
            <a:ext cx="109728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WLAN</a:t>
            </a:r>
            <a:endParaRPr lang="en-US" sz="1800" dirty="0"/>
          </a:p>
        </p:txBody>
      </p:sp>
      <p:sp>
        <p:nvSpPr>
          <p:cNvPr id="29" name="Text 7"/>
          <p:cNvSpPr/>
          <p:nvPr/>
        </p:nvSpPr>
        <p:spPr>
          <a:xfrm>
            <a:off x="2573655" y="3581400"/>
            <a:ext cx="4320540" cy="216694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706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Wireless Local Area Network</a:t>
            </a:r>
            <a:endParaRPr lang="en-US" sz="1050" dirty="0"/>
          </a:p>
        </p:txBody>
      </p:sp>
      <p:sp>
        <p:nvSpPr>
          <p:cNvPr id="30" name="Text 8"/>
          <p:cNvSpPr/>
          <p:nvPr/>
        </p:nvSpPr>
        <p:spPr>
          <a:xfrm>
            <a:off x="3499411" y="4667250"/>
            <a:ext cx="2468880" cy="14287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900" b="1" kern="0" spc="72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ΕΜΒΕΛΕΙΑ: &lt; 100M</a:t>
            </a:r>
            <a:endParaRPr lang="en-US" sz="900" dirty="0"/>
          </a:p>
        </p:txBody>
      </p:sp>
      <p:sp>
        <p:nvSpPr>
          <p:cNvPr id="31" name="Text 9"/>
          <p:cNvSpPr/>
          <p:nvPr/>
        </p:nvSpPr>
        <p:spPr>
          <a:xfrm>
            <a:off x="2927985" y="4914900"/>
            <a:ext cx="3611880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900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Wi-Fi (802.11 b/g/n/ac)</a:t>
            </a:r>
            <a:endParaRPr lang="en-US" sz="900" dirty="0"/>
          </a:p>
        </p:txBody>
      </p:sp>
      <p:sp>
        <p:nvSpPr>
          <p:cNvPr id="32" name="Text 10"/>
          <p:cNvSpPr/>
          <p:nvPr/>
        </p:nvSpPr>
        <p:spPr>
          <a:xfrm>
            <a:off x="6909435" y="3124200"/>
            <a:ext cx="109728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WWAN</a:t>
            </a:r>
            <a:endParaRPr lang="en-US" sz="1800" dirty="0"/>
          </a:p>
        </p:txBody>
      </p:sp>
      <p:sp>
        <p:nvSpPr>
          <p:cNvPr id="33" name="Text 11"/>
          <p:cNvSpPr/>
          <p:nvPr/>
        </p:nvSpPr>
        <p:spPr>
          <a:xfrm>
            <a:off x="5377815" y="3581400"/>
            <a:ext cx="4160520" cy="216694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706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Wireless Wide Area Network</a:t>
            </a:r>
            <a:endParaRPr lang="en-US" sz="1050" dirty="0"/>
          </a:p>
        </p:txBody>
      </p:sp>
      <p:sp>
        <p:nvSpPr>
          <p:cNvPr id="34" name="Text 12"/>
          <p:cNvSpPr/>
          <p:nvPr/>
        </p:nvSpPr>
        <p:spPr>
          <a:xfrm>
            <a:off x="6086475" y="4667250"/>
            <a:ext cx="2743200" cy="14287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900" b="1" kern="0" spc="72" dirty="0">
                <a:solidFill>
                  <a:srgbClr val="FF8C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ΕΜΒΕΛΕΙΑ: ΧΙΛΙΟΜΕΤΡΑ</a:t>
            </a:r>
            <a:endParaRPr lang="en-US" sz="900" dirty="0"/>
          </a:p>
        </p:txBody>
      </p:sp>
      <p:sp>
        <p:nvSpPr>
          <p:cNvPr id="35" name="Text 13"/>
          <p:cNvSpPr/>
          <p:nvPr/>
        </p:nvSpPr>
        <p:spPr>
          <a:xfrm>
            <a:off x="5995035" y="4914900"/>
            <a:ext cx="2926080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900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4G LTE, 5G, Cellular</a:t>
            </a:r>
            <a:endParaRPr lang="en-US" sz="900" dirty="0"/>
          </a:p>
        </p:txBody>
      </p:sp>
      <p:sp>
        <p:nvSpPr>
          <p:cNvPr id="36" name="Text 14"/>
          <p:cNvSpPr/>
          <p:nvPr/>
        </p:nvSpPr>
        <p:spPr>
          <a:xfrm>
            <a:off x="9496425" y="3124200"/>
            <a:ext cx="137160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LPWAN</a:t>
            </a:r>
            <a:endParaRPr lang="en-US" sz="1800" dirty="0"/>
          </a:p>
        </p:txBody>
      </p:sp>
      <p:sp>
        <p:nvSpPr>
          <p:cNvPr id="37" name="Text 15"/>
          <p:cNvSpPr/>
          <p:nvPr/>
        </p:nvSpPr>
        <p:spPr>
          <a:xfrm>
            <a:off x="9239250" y="3581400"/>
            <a:ext cx="1885950" cy="433388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706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Low Power Wide Area Network</a:t>
            </a:r>
            <a:endParaRPr lang="en-US" sz="1050" dirty="0"/>
          </a:p>
        </p:txBody>
      </p:sp>
      <p:sp>
        <p:nvSpPr>
          <p:cNvPr id="38" name="Text 16"/>
          <p:cNvSpPr/>
          <p:nvPr/>
        </p:nvSpPr>
        <p:spPr>
          <a:xfrm>
            <a:off x="9016365" y="4667250"/>
            <a:ext cx="2331720" cy="14287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900" b="1" kern="0" spc="72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ΧΑΜΗΛΗ ΚΑΤΑΝΑΛΩΣΗ</a:t>
            </a:r>
            <a:endParaRPr lang="en-US" sz="900" dirty="0"/>
          </a:p>
        </p:txBody>
      </p:sp>
      <p:sp>
        <p:nvSpPr>
          <p:cNvPr id="39" name="Text 17"/>
          <p:cNvSpPr/>
          <p:nvPr/>
        </p:nvSpPr>
        <p:spPr>
          <a:xfrm>
            <a:off x="8604885" y="4914900"/>
            <a:ext cx="3154680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900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LoRaWAN, NB-IoT, Sigfox</a:t>
            </a:r>
            <a:endParaRPr lang="en-US" sz="900" dirty="0"/>
          </a:p>
        </p:txBody>
      </p:sp>
      <p:sp>
        <p:nvSpPr>
          <p:cNvPr id="40" name="Text 18"/>
          <p:cNvSpPr/>
          <p:nvPr/>
        </p:nvSpPr>
        <p:spPr>
          <a:xfrm>
            <a:off x="1028700" y="5905500"/>
            <a:ext cx="798022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ΣΗΜΕΙΩΣΗ</a:t>
            </a:r>
            <a:endParaRPr lang="en-US" sz="900" dirty="0"/>
          </a:p>
        </p:txBody>
      </p:sp>
      <p:sp>
        <p:nvSpPr>
          <p:cNvPr id="41" name="Text 19"/>
          <p:cNvSpPr/>
          <p:nvPr/>
        </p:nvSpPr>
        <p:spPr>
          <a:xfrm>
            <a:off x="1905000" y="5924550"/>
            <a:ext cx="1792224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Η επιλογή του πρωτοκόλλου εξαρτάται από τις ανάγκες του project για </a:t>
            </a:r>
            <a:r>
              <a:rPr lang="en-US" sz="1050" b="1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ταχύτητα</a:t>
            </a:r>
            <a:r>
              <a:rPr lang="en-US" sz="105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</a:t>
            </a:r>
            <a:r>
              <a:rPr lang="en-US" sz="1050" b="1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κατανάλωση ενέργειας</a:t>
            </a:r>
            <a:r>
              <a:rPr lang="en-US" sz="105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και </a:t>
            </a:r>
            <a:r>
              <a:rPr lang="en-US" sz="1050" b="1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απόσταση</a:t>
            </a:r>
            <a:r>
              <a:rPr lang="en-US" sz="105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0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02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556" y="421167"/>
            <a:ext cx="701945" cy="56156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1994" y="1147789"/>
            <a:ext cx="7187914" cy="3744108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1664" y="1484723"/>
            <a:ext cx="568575" cy="457142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6299" y="5341141"/>
            <a:ext cx="449245" cy="449245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2649" y="5453453"/>
            <a:ext cx="196545" cy="224622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59652" y="5341141"/>
            <a:ext cx="449244" cy="449245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00041" y="5453453"/>
            <a:ext cx="168467" cy="224622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83005" y="5341141"/>
            <a:ext cx="449245" cy="449245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09356" y="5453453"/>
            <a:ext cx="196544" cy="224622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06359" y="5341141"/>
            <a:ext cx="449245" cy="449245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15160" y="5453453"/>
            <a:ext cx="231642" cy="224622"/>
          </a:xfrm>
          <a:prstGeom prst="rect">
            <a:avLst/>
          </a:prstGeom>
        </p:spPr>
      </p:pic>
      <p:sp>
        <p:nvSpPr>
          <p:cNvPr id="18" name="Text 1"/>
          <p:cNvSpPr/>
          <p:nvPr/>
        </p:nvSpPr>
        <p:spPr>
          <a:xfrm>
            <a:off x="8114773" y="407128"/>
            <a:ext cx="3515573" cy="231642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r">
              <a:lnSpc>
                <a:spcPts val="1548"/>
              </a:lnSpc>
              <a:buNone/>
            </a:pPr>
            <a:r>
              <a:rPr lang="en-US" sz="1500" b="1" kern="0" spc="163" dirty="0">
                <a:solidFill>
                  <a:srgbClr val="FF8C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ΕΝΟΤΗΤΑ 02</a:t>
            </a:r>
            <a:endParaRPr lang="en-US" sz="1500" dirty="0"/>
          </a:p>
        </p:txBody>
      </p:sp>
      <p:sp>
        <p:nvSpPr>
          <p:cNvPr id="19" name="Text 2"/>
          <p:cNvSpPr/>
          <p:nvPr/>
        </p:nvSpPr>
        <p:spPr>
          <a:xfrm>
            <a:off x="9024691" y="649847"/>
            <a:ext cx="2605656" cy="140389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r">
              <a:lnSpc>
                <a:spcPts val="1105"/>
              </a:lnSpc>
              <a:buNone/>
            </a:pPr>
            <a:r>
              <a:rPr lang="en-US" sz="1050" dirty="0">
                <a:solidFill>
                  <a:srgbClr val="9CA3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Συσκευές IoT</a:t>
            </a:r>
            <a:endParaRPr lang="en-US" sz="1050" dirty="0"/>
          </a:p>
        </p:txBody>
      </p:sp>
      <p:sp>
        <p:nvSpPr>
          <p:cNvPr id="20" name="Text 3"/>
          <p:cNvSpPr/>
          <p:nvPr/>
        </p:nvSpPr>
        <p:spPr>
          <a:xfrm>
            <a:off x="2838928" y="2222642"/>
            <a:ext cx="6514047" cy="171461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4500"/>
              </a:lnSpc>
              <a:buNone/>
            </a:pPr>
            <a:r>
              <a:rPr lang="en-US" sz="3600" b="1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Που πιστεύετε πως χρησιμοποιείται το </a:t>
            </a:r>
            <a:r>
              <a:rPr lang="en-US" sz="3600" b="1" dirty="0">
                <a:solidFill>
                  <a:srgbClr val="FF8C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IoT</a:t>
            </a:r>
            <a:r>
              <a:rPr lang="en-US" sz="3600" b="1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
στις έξυπνες πόλεις;</a:t>
            </a:r>
            <a:endParaRPr lang="en-US" sz="3600" dirty="0"/>
          </a:p>
        </p:txBody>
      </p:sp>
      <p:sp>
        <p:nvSpPr>
          <p:cNvPr id="21" name="Text 4"/>
          <p:cNvSpPr/>
          <p:nvPr/>
        </p:nvSpPr>
        <p:spPr>
          <a:xfrm>
            <a:off x="2838928" y="4161874"/>
            <a:ext cx="6514047" cy="393089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548"/>
              </a:lnSpc>
              <a:buNone/>
            </a:pPr>
            <a:r>
              <a:rPr lang="en-US" sz="1500" i="1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Σκεφτείτε καθημερινά προβλήματα και πώς οι αισθητήρες μπορούν να τα λύσουν...</a:t>
            </a:r>
            <a:endParaRPr lang="en-US" sz="1500" dirty="0"/>
          </a:p>
        </p:txBody>
      </p:sp>
      <p:sp>
        <p:nvSpPr>
          <p:cNvPr id="22" name="Text 5"/>
          <p:cNvSpPr/>
          <p:nvPr/>
        </p:nvSpPr>
        <p:spPr>
          <a:xfrm>
            <a:off x="1443264" y="5874619"/>
            <a:ext cx="2233421" cy="22868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Στάθμευση</a:t>
            </a:r>
            <a:endParaRPr lang="en-US" sz="1200" dirty="0"/>
          </a:p>
        </p:txBody>
      </p:sp>
      <p:sp>
        <p:nvSpPr>
          <p:cNvPr id="23" name="Text 6"/>
          <p:cNvSpPr/>
          <p:nvPr/>
        </p:nvSpPr>
        <p:spPr>
          <a:xfrm>
            <a:off x="4308734" y="5874619"/>
            <a:ext cx="1985263" cy="22868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Φωτισμός</a:t>
            </a:r>
            <a:endParaRPr lang="en-US" sz="1200" dirty="0"/>
          </a:p>
        </p:txBody>
      </p:sp>
      <p:sp>
        <p:nvSpPr>
          <p:cNvPr id="24" name="Text 7"/>
          <p:cNvSpPr/>
          <p:nvPr/>
        </p:nvSpPr>
        <p:spPr>
          <a:xfrm>
            <a:off x="7005737" y="5874619"/>
            <a:ext cx="2729737" cy="22868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Απορρίμματα</a:t>
            </a:r>
            <a:endParaRPr lang="en-US" sz="1200" dirty="0"/>
          </a:p>
        </p:txBody>
      </p:sp>
      <p:sp>
        <p:nvSpPr>
          <p:cNvPr id="25" name="Text 8"/>
          <p:cNvSpPr/>
          <p:nvPr/>
        </p:nvSpPr>
        <p:spPr>
          <a:xfrm>
            <a:off x="9867698" y="5874619"/>
            <a:ext cx="2481579" cy="22868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Περιβάλλον</a:t>
            </a:r>
            <a:endParaRPr lang="en-US" sz="1200" dirty="0"/>
          </a:p>
        </p:txBody>
      </p:sp>
      <p:sp>
        <p:nvSpPr>
          <p:cNvPr id="27" name="Text 10"/>
          <p:cNvSpPr/>
          <p:nvPr/>
        </p:nvSpPr>
        <p:spPr>
          <a:xfrm>
            <a:off x="5106867" y="6296444"/>
            <a:ext cx="5356071" cy="140389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1105"/>
              </a:lnSpc>
              <a:buNone/>
            </a:pPr>
            <a:r>
              <a:rPr lang="en-US" sz="1050" b="1" kern="0" spc="114" dirty="0">
                <a:solidFill>
                  <a:srgbClr val="2C3E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SAMOS ARDUINO DAY 2026</a:t>
            </a:r>
            <a:endParaRPr lang="en-US" sz="10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1035</Words>
  <Application>Microsoft Office PowerPoint</Application>
  <PresentationFormat>Widescreen</PresentationFormat>
  <Paragraphs>217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Inter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KONSTANTINOS KOSTINAS</cp:lastModifiedBy>
  <cp:revision>3</cp:revision>
  <dcterms:created xsi:type="dcterms:W3CDTF">2026-03-26T22:40:06Z</dcterms:created>
  <dcterms:modified xsi:type="dcterms:W3CDTF">2026-03-27T14:53:53Z</dcterms:modified>
</cp:coreProperties>
</file>