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2" r:id="rId1"/>
  </p:sldMasterIdLst>
  <p:notesMasterIdLst>
    <p:notesMasterId r:id="rId5"/>
  </p:notesMasterIdLst>
  <p:sldIdLst>
    <p:sldId id="371" r:id="rId2"/>
    <p:sldId id="379" r:id="rId3"/>
    <p:sldId id="37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1593E03-4BF9-4FF9-987B-297424CFD3CA}">
          <p14:sldIdLst>
            <p14:sldId id="371"/>
            <p14:sldId id="379"/>
          </p14:sldIdLst>
        </p14:section>
        <p14:section name="Untitled Section" id="{74AF55A6-C87A-4DFB-8922-73B82F86E4B8}">
          <p14:sldIdLst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2" d="100"/>
          <a:sy n="102" d="100"/>
        </p:scale>
        <p:origin x="18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713972-A812-4E4E-9442-6175F4871B70}" type="datetimeFigureOut">
              <a:rPr lang="en-US"/>
              <a:pPr>
                <a:defRPr/>
              </a:pPr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983975-396E-41A0-915A-2991CC04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84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6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1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6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1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EDF3D-8FD4-4808-AC1C-3B7887E7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E19F4-6A8E-43D7-8C21-2E56D123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5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F7F7-6411-453C-8F9D-B501EBE28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3"/>
            <a:ext cx="4013200" cy="41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3"/>
            <a:ext cx="4013200" cy="4171951"/>
          </a:xfrm>
        </p:spPr>
        <p:txBody>
          <a:bodyPr>
            <a:normAutofit/>
          </a:bodyPr>
          <a:lstStyle/>
          <a:p>
            <a:pPr lvl="0"/>
            <a:endParaRPr lang="el-GR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1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1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Advanced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1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E344E-62F5-488D-B448-0084D6372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- main slide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4B287D91-C899-41B0-AE61-918B2709C0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574837A5-77F8-423B-9F8C-DB3EC52922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35600" y="155575"/>
            <a:ext cx="2408400" cy="324000"/>
          </a:xfrm>
        </p:spPr>
        <p:txBody>
          <a:bodyPr rIns="216000">
            <a:noAutofit/>
          </a:bodyPr>
          <a:lstStyle>
            <a:lvl1pPr algn="r">
              <a:defRPr sz="1500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dirty="0"/>
              <a:t>Update text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5F60E52-3519-4A1B-BBBA-935B2277D7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1825199"/>
            <a:ext cx="9140765" cy="4352400"/>
          </a:xfrm>
        </p:spPr>
        <p:txBody>
          <a:bodyPr lIns="648000" tIns="0" rIns="648000" bIns="0">
            <a:noAutofit/>
          </a:bodyPr>
          <a:lstStyle>
            <a:lvl1pPr>
              <a:lnSpc>
                <a:spcPts val="2500"/>
              </a:lnSpc>
              <a:spcBef>
                <a:spcPts val="0"/>
              </a:spcBef>
              <a:defRPr sz="2200" b="1">
                <a:solidFill>
                  <a:schemeClr val="accent2"/>
                </a:solidFill>
              </a:defRPr>
            </a:lvl1pPr>
            <a:lvl2pPr marL="0" indent="0">
              <a:lnSpc>
                <a:spcPts val="2400"/>
              </a:lnSpc>
              <a:spcBef>
                <a:spcPts val="750"/>
              </a:spcBef>
              <a:buFontTx/>
              <a:buNone/>
              <a:defRPr sz="2000">
                <a:solidFill>
                  <a:schemeClr val="accent3"/>
                </a:solidFill>
              </a:defRPr>
            </a:lvl2pPr>
            <a:lvl3pPr marL="180000" indent="-198000">
              <a:lnSpc>
                <a:spcPts val="2200"/>
              </a:lnSpc>
              <a:spcBef>
                <a:spcPts val="750"/>
              </a:spcBef>
              <a:buClr>
                <a:srgbClr val="0C54A0"/>
              </a:buClr>
              <a:defRPr sz="1700" baseline="0">
                <a:solidFill>
                  <a:schemeClr val="accent3"/>
                </a:solidFill>
              </a:defRPr>
            </a:lvl3pPr>
            <a:lvl4pPr marL="505350" indent="-285750">
              <a:spcBef>
                <a:spcPts val="700"/>
              </a:spcBef>
              <a:buClr>
                <a:srgbClr val="0C54A0"/>
              </a:buClr>
              <a:defRPr lang="cs-CZ" sz="15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GB" noProof="0" dirty="0"/>
              <a:t>Text in four levels with blue bullets and a headline, </a:t>
            </a:r>
            <a:br>
              <a:rPr lang="en-GB" noProof="0" dirty="0"/>
            </a:br>
            <a:r>
              <a:rPr lang="en-GB" noProof="0" dirty="0"/>
              <a:t>on the left, no hyphenation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  <a:p>
            <a:pPr marL="363600" lvl="3" indent="-144000" algn="l" defTabSz="685800" rtl="0" eaLnBrk="1" latinLnBrk="0" hangingPunct="1">
              <a:lnSpc>
                <a:spcPts val="1900"/>
              </a:lnSpc>
              <a:spcBef>
                <a:spcPts val="375"/>
              </a:spcBef>
              <a:buClr>
                <a:srgbClr val="0C54A0"/>
              </a:buClr>
              <a:buFont typeface="Arial" panose="020B0604020202020204" pitchFamily="34" charset="0"/>
              <a:buChar char="•"/>
            </a:pPr>
            <a:r>
              <a:rPr lang="en-GB" dirty="0"/>
              <a:t>Fourth level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D4B7F7C5-4EEE-40A0-B143-3434FB064A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702000"/>
            <a:ext cx="8640000" cy="871200"/>
          </a:xfrm>
        </p:spPr>
        <p:txBody>
          <a:bodyPr lIns="648000" tIns="0" rIns="684000" bIns="0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cap="all" baseline="0">
                <a:solidFill>
                  <a:schemeClr val="accent4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cap="all" spc="-30" dirty="0">
                <a:solidFill>
                  <a:srgbClr val="CB1F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IN TWO LINES MAXIMUM, </a:t>
            </a:r>
            <a:br>
              <a:rPr lang="cs-CZ" sz="3100" cap="all" spc="-30" dirty="0">
                <a:solidFill>
                  <a:srgbClr val="CB1F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cap="all" spc="-30" dirty="0">
                <a:solidFill>
                  <a:srgbClr val="CB1F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LEFT, NO HYPHENATION</a:t>
            </a:r>
            <a:br>
              <a:rPr lang="cs-CZ" sz="3100" cap="all" spc="-30" dirty="0">
                <a:solidFill>
                  <a:srgbClr val="CB1F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47CCDC5-13FF-4B22-B80F-E920B8DFC5B8}"/>
              </a:ext>
            </a:extLst>
          </p:cNvPr>
          <p:cNvCxnSpPr>
            <a:cxnSpLocks/>
          </p:cNvCxnSpPr>
          <p:nvPr userDrawn="1"/>
        </p:nvCxnSpPr>
        <p:spPr>
          <a:xfrm>
            <a:off x="441305" y="6534442"/>
            <a:ext cx="0" cy="1269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ástupný symbol pro číslo snímku 5">
            <a:extLst>
              <a:ext uri="{FF2B5EF4-FFF2-40B4-BE49-F238E27FC236}">
                <a16:creationId xmlns:a16="http://schemas.microsoft.com/office/drawing/2014/main" id="{E4B3DBD5-762F-4CE2-9090-9EE96A4CB3A3}"/>
              </a:ext>
            </a:extLst>
          </p:cNvPr>
          <p:cNvSpPr txBox="1">
            <a:spLocks/>
          </p:cNvSpPr>
          <p:nvPr userDrawn="1"/>
        </p:nvSpPr>
        <p:spPr>
          <a:xfrm>
            <a:off x="180000" y="6492873"/>
            <a:ext cx="237600" cy="365126"/>
          </a:xfrm>
          <a:prstGeom prst="rect">
            <a:avLst/>
          </a:prstGeom>
        </p:spPr>
        <p:txBody>
          <a:bodyPr vert="horz" lIns="0" tIns="0" rIns="0" bIns="190800" rtlCol="0" anchor="b" anchorCtr="0"/>
          <a:lstStyle>
            <a:defPPr>
              <a:defRPr lang="cs-CZ"/>
            </a:defPPr>
            <a:lvl1pPr marL="0" algn="ctr" defTabSz="914400" rtl="0" eaLnBrk="1" latinLnBrk="0" hangingPunct="1">
              <a:defRPr sz="1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CC97F-B359-438B-BC50-D4E0333112DB}" type="slidenum">
              <a:rPr lang="cs-CZ" smtClean="0">
                <a:solidFill>
                  <a:schemeClr val="accent2"/>
                </a:solidFill>
              </a:rPr>
              <a:pPr/>
              <a:t>‹#›</a:t>
            </a:fld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15" name="Zástupný symbol pro zápatí 4">
            <a:extLst>
              <a:ext uri="{FF2B5EF4-FFF2-40B4-BE49-F238E27FC236}">
                <a16:creationId xmlns:a16="http://schemas.microsoft.com/office/drawing/2014/main" id="{7D185DEA-2D3C-4BB4-B25C-80843B96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000" y="6492875"/>
            <a:ext cx="6029864" cy="365125"/>
          </a:xfrm>
        </p:spPr>
        <p:txBody>
          <a:bodyPr lIns="0" tIns="0" bIns="190800" anchor="b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Advanced Cryptography</a:t>
            </a:r>
            <a:endParaRPr lang="en-GB" noProof="0" dirty="0"/>
          </a:p>
        </p:txBody>
      </p:sp>
      <p:pic>
        <p:nvPicPr>
          <p:cNvPr id="16" name="Picture 48">
            <a:extLst>
              <a:ext uri="{FF2B5EF4-FFF2-40B4-BE49-F238E27FC236}">
                <a16:creationId xmlns:a16="http://schemas.microsoft.com/office/drawing/2014/main" id="{FC47296D-92C3-4DA8-BE18-D6DFE2FCB2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00" y="6393600"/>
            <a:ext cx="424954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0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BC1E-02F2-442C-8918-F87D870BA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81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6621-5B28-4C1D-AC3A-24AE598F0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7B84-7B4A-4A51-880D-DD10C616B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6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AA21-C1EF-4687-AA8B-7F003CFC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0240-C68E-42DE-B1E5-08A958AE3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9AFBB-BCEC-4193-833A-5DDC91127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5" y="3324227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4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6143-321A-4EDE-8041-028E1A059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6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C6CDD-0354-4634-806E-2F5D45F74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1"/>
            <a:ext cx="8229600" cy="491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6" y="6356352"/>
            <a:ext cx="228917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2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Advanced Cryptography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2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C7EC11-C3A8-4303-9583-C85636DDB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3" r:id="rId2"/>
    <p:sldLayoutId id="2147484178" r:id="rId3"/>
    <p:sldLayoutId id="2147484174" r:id="rId4"/>
    <p:sldLayoutId id="2147484175" r:id="rId5"/>
    <p:sldLayoutId id="2147484179" r:id="rId6"/>
    <p:sldLayoutId id="2147484180" r:id="rId7"/>
    <p:sldLayoutId id="2147484181" r:id="rId8"/>
    <p:sldLayoutId id="2147484182" r:id="rId9"/>
    <p:sldLayoutId id="2147484176" r:id="rId10"/>
    <p:sldLayoutId id="2147484183" r:id="rId11"/>
    <p:sldLayoutId id="2147484184" r:id="rId12"/>
    <p:sldLayoutId id="2147484185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repository.ucd.ie/bitstream/10197/12102/2/Survey_on_Smart_Contracts____JNCA__2nd_Revision_CleanDocument%20%282%29.pdf" TargetMode="External"/><Relationship Id="rId2" Type="http://schemas.openxmlformats.org/officeDocument/2006/relationships/hyperlink" Target="https://www.sciencedirect.com/science/article/pii/S15446123210017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xplore.ieee.org/iel7/6287639/9312710/0938322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19/6/25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7763295"/>
              </p:ext>
            </p:extLst>
          </p:nvPr>
        </p:nvGraphicFramePr>
        <p:xfrm>
          <a:off x="457200" y="1219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Team</a:t>
                      </a:r>
                      <a:r>
                        <a:rPr lang="en-US" sz="1400" baseline="0" dirty="0"/>
                        <a:t> 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Polkadot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Algorand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1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19/6/25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4252396"/>
              </p:ext>
            </p:extLst>
          </p:nvPr>
        </p:nvGraphicFramePr>
        <p:xfrm>
          <a:off x="457200" y="1219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Team</a:t>
                      </a:r>
                      <a:r>
                        <a:rPr lang="en-US" sz="1400" baseline="0" dirty="0"/>
                        <a:t> 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960">
                <a:tc gridSpan="4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81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Zigbee, Lora, 6lowpan protocols &amp;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Non-Fungible tokens, smart contracts and cryptocurrencies</a:t>
                      </a:r>
                    </a:p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https://www.sciencedirect.com/science/article/pii/S1544612321001781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https://researchrepository.ucd.ie/bitstream/10197/12102/2/Survey_on_Smart_Contracts____JNCA__2nd_Revision_CleanDocument%20%282%29.pdf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https://ieeexplore.ieee.org/iel7/6287639/9312710/09383221.pdf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Solidity smart contracts – code and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Haskell, Plutus and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Cardano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smart contracts – code and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9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19/6/25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014634"/>
              </p:ext>
            </p:extLst>
          </p:nvPr>
        </p:nvGraphicFramePr>
        <p:xfrm>
          <a:off x="457200" y="1219200"/>
          <a:ext cx="8229600" cy="447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Team</a:t>
                      </a:r>
                      <a:r>
                        <a:rPr lang="en-US" sz="1400" baseline="0" dirty="0"/>
                        <a:t> 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l-GR" sz="1400" dirty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Internet of Things (IoT) security: A survey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sng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https://www.sciencedirect.com/science/article/pii/S1389128618307035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40"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43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IoT security in smart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36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IoT Security: Botnet detection in IoT using Machine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l-G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Decentralised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l-GR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(DEFI), DAO και ανάλυση αποκεντρωμένων ανταλλακτηρίων"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989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Hedera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hashgraph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/>
                        <a:t>1</a:t>
                      </a:r>
                      <a:r>
                        <a:rPr lang="el-GR" sz="1400" dirty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Bitcoin wallets and transaction types: From P2PK, P2PKH to modern wallets and the Lightning Network layer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20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16782</TotalTime>
  <Words>199</Words>
  <Application>Microsoft Office PowerPoint</Application>
  <PresentationFormat>Προβολή στην οθόνη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19/6/25</vt:lpstr>
      <vt:lpstr>19/6/25</vt:lpstr>
      <vt:lpstr>19/6/25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Networks  &amp; Cloud Security</dc:title>
  <dc:creator>Columbia University</dc:creator>
  <cp:lastModifiedBy>GEORGIOS STERGIOPOULOS</cp:lastModifiedBy>
  <cp:revision>680</cp:revision>
  <dcterms:created xsi:type="dcterms:W3CDTF">2011-07-26T03:08:36Z</dcterms:created>
  <dcterms:modified xsi:type="dcterms:W3CDTF">2025-04-09T09:51:03Z</dcterms:modified>
</cp:coreProperties>
</file>